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9" r:id="rId4"/>
    <p:sldId id="282" r:id="rId5"/>
    <p:sldId id="283" r:id="rId6"/>
    <p:sldId id="260" r:id="rId7"/>
    <p:sldId id="284" r:id="rId8"/>
    <p:sldId id="261" r:id="rId9"/>
    <p:sldId id="286" r:id="rId10"/>
    <p:sldId id="287" r:id="rId11"/>
    <p:sldId id="262" r:id="rId12"/>
    <p:sldId id="288" r:id="rId13"/>
    <p:sldId id="289" r:id="rId14"/>
    <p:sldId id="263" r:id="rId15"/>
    <p:sldId id="290" r:id="rId16"/>
    <p:sldId id="264" r:id="rId17"/>
    <p:sldId id="291" r:id="rId18"/>
    <p:sldId id="265" r:id="rId19"/>
    <p:sldId id="266" r:id="rId20"/>
    <p:sldId id="292" r:id="rId21"/>
    <p:sldId id="293" r:id="rId22"/>
    <p:sldId id="268" r:id="rId23"/>
    <p:sldId id="269" r:id="rId24"/>
    <p:sldId id="270" r:id="rId25"/>
    <p:sldId id="271" r:id="rId26"/>
    <p:sldId id="272" r:id="rId27"/>
    <p:sldId id="273" r:id="rId28"/>
    <p:sldId id="275" r:id="rId29"/>
    <p:sldId id="276" r:id="rId30"/>
    <p:sldId id="298" r:id="rId31"/>
    <p:sldId id="277" r:id="rId32"/>
    <p:sldId id="278" r:id="rId33"/>
    <p:sldId id="294" r:id="rId34"/>
    <p:sldId id="279" r:id="rId35"/>
    <p:sldId id="295" r:id="rId36"/>
    <p:sldId id="297" r:id="rId3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p:scale>
          <a:sx n="73" d="100"/>
          <a:sy n="73" d="100"/>
        </p:scale>
        <p:origin x="-1284" y="-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1">
        <a:schemeClr val="bg1"/>
      </p:bgRef>
    </p:bg>
    <p:spTree>
      <p:nvGrpSpPr>
        <p:cNvPr id="1" name=""/>
        <p:cNvGrpSpPr/>
        <p:nvPr/>
      </p:nvGrpSpPr>
      <p:grpSpPr>
        <a:xfrm>
          <a:off x="0" y="0"/>
          <a:ext cx="0" cy="0"/>
          <a:chOff x="0" y="0"/>
          <a:chExt cx="0" cy="0"/>
        </a:xfrm>
      </p:grpSpPr>
      <p:sp>
        <p:nvSpPr>
          <p:cNvPr id="8" name="标题 7"/>
          <p:cNvSpPr>
            <a:spLocks noGrp="1"/>
          </p:cNvSpPr>
          <p:nvPr>
            <p:ph type="ctrTitle"/>
          </p:nvPr>
        </p:nvSpPr>
        <p:spPr>
          <a:xfrm>
            <a:off x="2286000" y="3124200"/>
            <a:ext cx="6172200" cy="1894362"/>
          </a:xfrm>
        </p:spPr>
        <p:txBody>
          <a:bodyPr/>
          <a:lstStyle>
            <a:lvl1pPr>
              <a:defRPr b="1"/>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bwMode="auto">
          <a:xfrm rot="5400000">
            <a:off x="7764621" y="1174097"/>
            <a:ext cx="2286000" cy="381000"/>
          </a:xfrm>
        </p:spPr>
        <p:txBody>
          <a:bodyPr/>
          <a:lstStyle/>
          <a:p>
            <a:fld id="{5144D5AC-0D1E-4890-AE01-395209432DD0}" type="datetimeFigureOut">
              <a:rPr lang="zh-CN" altLang="en-US" smtClean="0"/>
              <a:pPr/>
              <a:t>2016-10-2</a:t>
            </a:fld>
            <a:endParaRPr lang="zh-CN" altLang="en-US"/>
          </a:p>
        </p:txBody>
      </p:sp>
      <p:sp>
        <p:nvSpPr>
          <p:cNvPr id="17" name="页脚占位符 16"/>
          <p:cNvSpPr>
            <a:spLocks noGrp="1"/>
          </p:cNvSpPr>
          <p:nvPr>
            <p:ph type="ftr" sz="quarter" idx="11"/>
          </p:nvPr>
        </p:nvSpPr>
        <p:spPr bwMode="auto">
          <a:xfrm rot="5400000">
            <a:off x="7077269" y="4181669"/>
            <a:ext cx="3657600" cy="384048"/>
          </a:xfrm>
        </p:spPr>
        <p:txBody>
          <a:bodyPr/>
          <a:lstStyle/>
          <a:p>
            <a:endParaRPr lang="zh-CN"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接连接符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接连接符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接连接符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椭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椭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椭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灯片编号占位符 28"/>
          <p:cNvSpPr>
            <a:spLocks noGrp="1"/>
          </p:cNvSpPr>
          <p:nvPr>
            <p:ph type="sldNum" sz="quarter" idx="12"/>
          </p:nvPr>
        </p:nvSpPr>
        <p:spPr bwMode="auto">
          <a:xfrm>
            <a:off x="1325544" y="4928702"/>
            <a:ext cx="609600" cy="517524"/>
          </a:xfrm>
        </p:spPr>
        <p:txBody>
          <a:bodyPr/>
          <a:lstStyle/>
          <a:p>
            <a:fld id="{3BB54CCB-5623-41DC-83CC-E3F2C6FA6F05}"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144D5AC-0D1E-4890-AE01-395209432DD0}" type="datetimeFigureOut">
              <a:rPr lang="zh-CN" altLang="en-US" smtClean="0"/>
              <a:pPr/>
              <a:t>2016-10-2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B54CCB-5623-41DC-83CC-E3F2C6FA6F05}"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9"/>
            <a:ext cx="16764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0198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144D5AC-0D1E-4890-AE01-395209432DD0}" type="datetimeFigureOut">
              <a:rPr lang="zh-CN" altLang="en-US" smtClean="0"/>
              <a:pPr/>
              <a:t>2016-10-2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B54CCB-5623-41DC-83CC-E3F2C6FA6F05}"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8" name="内容占位符 7"/>
          <p:cNvSpPr>
            <a:spLocks noGrp="1"/>
          </p:cNvSpPr>
          <p:nvPr>
            <p:ph sz="quarter" idx="1"/>
          </p:nvPr>
        </p:nvSpPr>
        <p:spPr>
          <a:xfrm>
            <a:off x="457200" y="1600200"/>
            <a:ext cx="7467600" cy="4873752"/>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4"/>
          </p:nvPr>
        </p:nvSpPr>
        <p:spPr/>
        <p:txBody>
          <a:bodyPr rtlCol="0"/>
          <a:lstStyle/>
          <a:p>
            <a:fld id="{5144D5AC-0D1E-4890-AE01-395209432DD0}" type="datetimeFigureOut">
              <a:rPr lang="zh-CN" altLang="en-US" smtClean="0"/>
              <a:pPr/>
              <a:t>2016-10-2</a:t>
            </a:fld>
            <a:endParaRPr lang="zh-CN" altLang="en-US"/>
          </a:p>
        </p:txBody>
      </p:sp>
      <p:sp>
        <p:nvSpPr>
          <p:cNvPr id="9" name="灯片编号占位符 8"/>
          <p:cNvSpPr>
            <a:spLocks noGrp="1"/>
          </p:cNvSpPr>
          <p:nvPr>
            <p:ph type="sldNum" sz="quarter" idx="15"/>
          </p:nvPr>
        </p:nvSpPr>
        <p:spPr/>
        <p:txBody>
          <a:bodyPr rtlCol="0"/>
          <a:lstStyle/>
          <a:p>
            <a:fld id="{3BB54CCB-5623-41DC-83CC-E3F2C6FA6F05}" type="slidenum">
              <a:rPr lang="zh-CN" altLang="en-US" smtClean="0"/>
              <a:pPr/>
              <a:t>‹#›</a:t>
            </a:fld>
            <a:endParaRPr lang="zh-CN" altLang="en-US"/>
          </a:p>
        </p:txBody>
      </p:sp>
      <p:sp>
        <p:nvSpPr>
          <p:cNvPr id="10" name="页脚占位符 9"/>
          <p:cNvSpPr>
            <a:spLocks noGrp="1"/>
          </p:cNvSpPr>
          <p:nvPr>
            <p:ph type="ftr" sz="quarter" idx="16"/>
          </p:nvPr>
        </p:nvSpPr>
        <p:spPr/>
        <p:txBody>
          <a:bodyPr rtlCol="0"/>
          <a:lstStyle/>
          <a:p>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286000" y="2895600"/>
            <a:ext cx="6172200" cy="2053590"/>
          </a:xfrm>
        </p:spPr>
        <p:txBody>
          <a:bodyPr/>
          <a:lstStyle>
            <a:lvl1pPr algn="l">
              <a:buNone/>
              <a:defRPr sz="3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bwMode="auto">
          <a:xfrm rot="5400000">
            <a:off x="7763256" y="1170432"/>
            <a:ext cx="2286000" cy="381000"/>
          </a:xfrm>
        </p:spPr>
        <p:txBody>
          <a:bodyPr/>
          <a:lstStyle/>
          <a:p>
            <a:fld id="{5144D5AC-0D1E-4890-AE01-395209432DD0}" type="datetimeFigureOut">
              <a:rPr lang="zh-CN" altLang="en-US" smtClean="0"/>
              <a:pPr/>
              <a:t>2016-10-2</a:t>
            </a:fld>
            <a:endParaRPr lang="zh-CN" altLang="en-US"/>
          </a:p>
        </p:txBody>
      </p:sp>
      <p:sp>
        <p:nvSpPr>
          <p:cNvPr id="5" name="页脚占位符 4"/>
          <p:cNvSpPr>
            <a:spLocks noGrp="1"/>
          </p:cNvSpPr>
          <p:nvPr>
            <p:ph type="ftr" sz="quarter" idx="11"/>
          </p:nvPr>
        </p:nvSpPr>
        <p:spPr bwMode="auto">
          <a:xfrm rot="5400000">
            <a:off x="7077456" y="4178808"/>
            <a:ext cx="3657600" cy="384048"/>
          </a:xfrm>
        </p:spPr>
        <p:txBody>
          <a:bodyPr/>
          <a:lstStyle/>
          <a:p>
            <a:endParaRPr lang="zh-CN"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接连接符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接连接符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椭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椭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椭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接连接符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灯片编号占位符 5"/>
          <p:cNvSpPr>
            <a:spLocks noGrp="1"/>
          </p:cNvSpPr>
          <p:nvPr>
            <p:ph type="sldNum" sz="quarter" idx="12"/>
          </p:nvPr>
        </p:nvSpPr>
        <p:spPr bwMode="auto">
          <a:xfrm>
            <a:off x="1340616" y="4928702"/>
            <a:ext cx="609600" cy="517524"/>
          </a:xfrm>
        </p:spPr>
        <p:txBody>
          <a:bodyPr/>
          <a:lstStyle/>
          <a:p>
            <a:fld id="{3BB54CCB-5623-41DC-83CC-E3F2C6FA6F05}"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144D5AC-0D1E-4890-AE01-395209432DD0}" type="datetimeFigureOut">
              <a:rPr lang="zh-CN" altLang="en-US" smtClean="0"/>
              <a:pPr/>
              <a:t>2016-10-2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BB54CCB-5623-41DC-83CC-E3F2C6FA6F05}" type="slidenum">
              <a:rPr lang="zh-CN" altLang="en-US" smtClean="0"/>
              <a:pPr/>
              <a:t>‹#›</a:t>
            </a:fld>
            <a:endParaRPr lang="zh-CN" altLang="en-US"/>
          </a:p>
        </p:txBody>
      </p:sp>
      <p:sp>
        <p:nvSpPr>
          <p:cNvPr id="9" name="内容占位符 8"/>
          <p:cNvSpPr>
            <a:spLocks noGrp="1"/>
          </p:cNvSpPr>
          <p:nvPr>
            <p:ph sz="quarter" idx="1"/>
          </p:nvPr>
        </p:nvSpPr>
        <p:spPr>
          <a:xfrm>
            <a:off x="457200"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270248"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7543800" cy="1143000"/>
          </a:xfrm>
        </p:spPr>
        <p:txBody>
          <a:bodyPr anchor="b"/>
          <a:lstStyle>
            <a:lvl1pPr>
              <a:defRPr/>
            </a:lvl1pPr>
          </a:lstStyle>
          <a:p>
            <a:r>
              <a:rPr kumimoji="0" lang="zh-CN" altLang="en-US" smtClean="0"/>
              <a:t>单击此处编辑母版标题样式</a:t>
            </a:r>
            <a:endParaRPr kumimoji="0" lang="en-US"/>
          </a:p>
        </p:txBody>
      </p:sp>
      <p:sp>
        <p:nvSpPr>
          <p:cNvPr id="7" name="日期占位符 6"/>
          <p:cNvSpPr>
            <a:spLocks noGrp="1"/>
          </p:cNvSpPr>
          <p:nvPr>
            <p:ph type="dt" sz="half" idx="10"/>
          </p:nvPr>
        </p:nvSpPr>
        <p:spPr/>
        <p:txBody>
          <a:bodyPr/>
          <a:lstStyle/>
          <a:p>
            <a:fld id="{5144D5AC-0D1E-4890-AE01-395209432DD0}" type="datetimeFigureOut">
              <a:rPr lang="zh-CN" altLang="en-US" smtClean="0"/>
              <a:pPr/>
              <a:t>2016-10-2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BB54CCB-5623-41DC-83CC-E3F2C6FA6F05}" type="slidenum">
              <a:rPr lang="zh-CN" altLang="en-US" smtClean="0"/>
              <a:pPr/>
              <a:t>‹#›</a:t>
            </a:fld>
            <a:endParaRPr lang="zh-CN" altLang="en-US"/>
          </a:p>
        </p:txBody>
      </p:sp>
      <p:sp>
        <p:nvSpPr>
          <p:cNvPr id="11" name="内容占位符 10"/>
          <p:cNvSpPr>
            <a:spLocks noGrp="1"/>
          </p:cNvSpPr>
          <p:nvPr>
            <p:ph sz="quarter" idx="2"/>
          </p:nvPr>
        </p:nvSpPr>
        <p:spPr>
          <a:xfrm>
            <a:off x="457200"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quarter" idx="4"/>
          </p:nvPr>
        </p:nvSpPr>
        <p:spPr>
          <a:xfrm>
            <a:off x="4371975"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2" name="文本占位符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
        <p:nvSpPr>
          <p:cNvPr id="14" name="文本占位符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6" name="日期占位符 5"/>
          <p:cNvSpPr>
            <a:spLocks noGrp="1"/>
          </p:cNvSpPr>
          <p:nvPr>
            <p:ph type="dt" sz="half" idx="10"/>
          </p:nvPr>
        </p:nvSpPr>
        <p:spPr/>
        <p:txBody>
          <a:bodyPr rtlCol="0"/>
          <a:lstStyle/>
          <a:p>
            <a:fld id="{5144D5AC-0D1E-4890-AE01-395209432DD0}" type="datetimeFigureOut">
              <a:rPr lang="zh-CN" altLang="en-US" smtClean="0"/>
              <a:pPr/>
              <a:t>2016-10-2</a:t>
            </a:fld>
            <a:endParaRPr lang="zh-CN" altLang="en-US"/>
          </a:p>
        </p:txBody>
      </p:sp>
      <p:sp>
        <p:nvSpPr>
          <p:cNvPr id="7" name="灯片编号占位符 6"/>
          <p:cNvSpPr>
            <a:spLocks noGrp="1"/>
          </p:cNvSpPr>
          <p:nvPr>
            <p:ph type="sldNum" sz="quarter" idx="11"/>
          </p:nvPr>
        </p:nvSpPr>
        <p:spPr/>
        <p:txBody>
          <a:bodyPr rtlCol="0"/>
          <a:lstStyle/>
          <a:p>
            <a:fld id="{3BB54CCB-5623-41DC-83CC-E3F2C6FA6F05}" type="slidenum">
              <a:rPr lang="zh-CN" altLang="en-US" smtClean="0"/>
              <a:pPr/>
              <a:t>‹#›</a:t>
            </a:fld>
            <a:endParaRPr lang="zh-CN" altLang="en-US"/>
          </a:p>
        </p:txBody>
      </p:sp>
      <p:sp>
        <p:nvSpPr>
          <p:cNvPr id="8" name="页脚占位符 7"/>
          <p:cNvSpPr>
            <a:spLocks noGrp="1"/>
          </p:cNvSpPr>
          <p:nvPr>
            <p:ph type="ftr" sz="quarter" idx="12"/>
          </p:nvPr>
        </p:nvSpPr>
        <p:spPr/>
        <p:txBody>
          <a:bodyPr rtlCol="0"/>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144D5AC-0D1E-4890-AE01-395209432DD0}" type="datetimeFigureOut">
              <a:rPr lang="zh-CN" altLang="en-US" smtClean="0"/>
              <a:pPr/>
              <a:t>2016-10-2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BB54CCB-5623-41DC-83CC-E3F2C6FA6F05}"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1">
        <a:schemeClr val="bg1"/>
      </p:bgRef>
    </p:bg>
    <p:spTree>
      <p:nvGrpSpPr>
        <p:cNvPr id="1" name=""/>
        <p:cNvGrpSpPr/>
        <p:nvPr/>
      </p:nvGrpSpPr>
      <p:grpSpPr>
        <a:xfrm>
          <a:off x="0" y="0"/>
          <a:ext cx="0" cy="0"/>
          <a:chOff x="0" y="0"/>
          <a:chExt cx="0" cy="0"/>
        </a:xfrm>
      </p:grpSpPr>
      <p:sp>
        <p:nvSpPr>
          <p:cNvPr id="10" name="直接连接符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标题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8" name="直接连接符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接连接符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接连接符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椭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内容占位符 17"/>
          <p:cNvSpPr>
            <a:spLocks noGrp="1"/>
          </p:cNvSpPr>
          <p:nvPr>
            <p:ph sz="quarter" idx="1"/>
          </p:nvPr>
        </p:nvSpPr>
        <p:spPr>
          <a:xfrm>
            <a:off x="304800" y="274320"/>
            <a:ext cx="5638800" cy="6327648"/>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1" name="日期占位符 20"/>
          <p:cNvSpPr>
            <a:spLocks noGrp="1"/>
          </p:cNvSpPr>
          <p:nvPr>
            <p:ph type="dt" sz="half" idx="14"/>
          </p:nvPr>
        </p:nvSpPr>
        <p:spPr/>
        <p:txBody>
          <a:bodyPr rtlCol="0"/>
          <a:lstStyle/>
          <a:p>
            <a:fld id="{5144D5AC-0D1E-4890-AE01-395209432DD0}" type="datetimeFigureOut">
              <a:rPr lang="zh-CN" altLang="en-US" smtClean="0"/>
              <a:pPr/>
              <a:t>2016-10-2</a:t>
            </a:fld>
            <a:endParaRPr lang="zh-CN" altLang="en-US"/>
          </a:p>
        </p:txBody>
      </p:sp>
      <p:sp>
        <p:nvSpPr>
          <p:cNvPr id="22" name="灯片编号占位符 21"/>
          <p:cNvSpPr>
            <a:spLocks noGrp="1"/>
          </p:cNvSpPr>
          <p:nvPr>
            <p:ph type="sldNum" sz="quarter" idx="15"/>
          </p:nvPr>
        </p:nvSpPr>
        <p:spPr/>
        <p:txBody>
          <a:bodyPr rtlCol="0"/>
          <a:lstStyle/>
          <a:p>
            <a:fld id="{3BB54CCB-5623-41DC-83CC-E3F2C6FA6F05}" type="slidenum">
              <a:rPr lang="zh-CN" altLang="en-US" smtClean="0"/>
              <a:pPr/>
              <a:t>‹#›</a:t>
            </a:fld>
            <a:endParaRPr lang="zh-CN" altLang="en-US"/>
          </a:p>
        </p:txBody>
      </p:sp>
      <p:sp>
        <p:nvSpPr>
          <p:cNvPr id="23" name="页脚占位符 22"/>
          <p:cNvSpPr>
            <a:spLocks noGrp="1"/>
          </p:cNvSpPr>
          <p:nvPr>
            <p:ph type="ftr" sz="quarter" idx="16"/>
          </p:nvPr>
        </p:nvSpPr>
        <p:spPr/>
        <p:txBody>
          <a:bodyPr rtlCol="0"/>
          <a:lstStyle/>
          <a:p>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直接连接符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椭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标题 1"/>
          <p:cNvSpPr>
            <a:spLocks noGrp="1"/>
          </p:cNvSpPr>
          <p:nvPr>
            <p:ph type="title"/>
          </p:nvPr>
        </p:nvSpPr>
        <p:spPr>
          <a:xfrm rot="5400000">
            <a:off x="3350133" y="3200400"/>
            <a:ext cx="6309360" cy="457200"/>
          </a:xfrm>
        </p:spPr>
        <p:txBody>
          <a:bodyPr anchor="b"/>
          <a:lstStyle>
            <a:lvl1pPr algn="l">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CN" altLang="en-US" smtClean="0"/>
              <a:t>单击图标添加图片</a:t>
            </a:r>
            <a:endParaRPr kumimoji="0" lang="en-US" dirty="0"/>
          </a:p>
        </p:txBody>
      </p:sp>
      <p:sp>
        <p:nvSpPr>
          <p:cNvPr id="4" name="文本占位符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10" name="直接连接符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接连接符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接连接符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接连接符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占位符 16"/>
          <p:cNvSpPr>
            <a:spLocks noGrp="1"/>
          </p:cNvSpPr>
          <p:nvPr>
            <p:ph type="dt" sz="half" idx="10"/>
          </p:nvPr>
        </p:nvSpPr>
        <p:spPr/>
        <p:txBody>
          <a:bodyPr rtlCol="0"/>
          <a:lstStyle/>
          <a:p>
            <a:fld id="{5144D5AC-0D1E-4890-AE01-395209432DD0}" type="datetimeFigureOut">
              <a:rPr lang="zh-CN" altLang="en-US" smtClean="0"/>
              <a:pPr/>
              <a:t>2016-10-2</a:t>
            </a:fld>
            <a:endParaRPr lang="zh-CN" altLang="en-US"/>
          </a:p>
        </p:txBody>
      </p:sp>
      <p:sp>
        <p:nvSpPr>
          <p:cNvPr id="18" name="灯片编号占位符 17"/>
          <p:cNvSpPr>
            <a:spLocks noGrp="1"/>
          </p:cNvSpPr>
          <p:nvPr>
            <p:ph type="sldNum" sz="quarter" idx="11"/>
          </p:nvPr>
        </p:nvSpPr>
        <p:spPr/>
        <p:txBody>
          <a:bodyPr rtlCol="0"/>
          <a:lstStyle/>
          <a:p>
            <a:fld id="{3BB54CCB-5623-41DC-83CC-E3F2C6FA6F05}" type="slidenum">
              <a:rPr lang="zh-CN" altLang="en-US" smtClean="0"/>
              <a:pPr/>
              <a:t>‹#›</a:t>
            </a:fld>
            <a:endParaRPr lang="zh-CN" altLang="en-US"/>
          </a:p>
        </p:txBody>
      </p:sp>
      <p:sp>
        <p:nvSpPr>
          <p:cNvPr id="21" name="页脚占位符 20"/>
          <p:cNvSpPr>
            <a:spLocks noGrp="1"/>
          </p:cNvSpPr>
          <p:nvPr>
            <p:ph type="ftr" sz="quarter" idx="12"/>
          </p:nvPr>
        </p:nvSpPr>
        <p:spPr/>
        <p:txBody>
          <a:bodyPr rtlCol="0"/>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接连接符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标题占位符 21"/>
          <p:cNvSpPr>
            <a:spLocks noGrp="1"/>
          </p:cNvSpPr>
          <p:nvPr>
            <p:ph type="title"/>
          </p:nvPr>
        </p:nvSpPr>
        <p:spPr>
          <a:xfrm>
            <a:off x="457200" y="274638"/>
            <a:ext cx="7467600" cy="1143000"/>
          </a:xfrm>
          <a:prstGeom prst="rect">
            <a:avLst/>
          </a:prstGeom>
        </p:spPr>
        <p:txBody>
          <a:bodyPr vert="horz" anchor="b">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144D5AC-0D1E-4890-AE01-395209432DD0}" type="datetimeFigureOut">
              <a:rPr lang="zh-CN" altLang="en-US" smtClean="0"/>
              <a:pPr/>
              <a:t>2016-10-2</a:t>
            </a:fld>
            <a:endParaRPr lang="zh-CN" altLang="en-US"/>
          </a:p>
        </p:txBody>
      </p:sp>
      <p:sp>
        <p:nvSpPr>
          <p:cNvPr id="3" name="页脚占位符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CN" altLang="en-US"/>
          </a:p>
        </p:txBody>
      </p:sp>
      <p:sp>
        <p:nvSpPr>
          <p:cNvPr id="7" name="直接连接符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接连接符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椭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灯片编号占位符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BB54CCB-5623-41DC-83CC-E3F2C6FA6F0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85786" y="1124744"/>
            <a:ext cx="8001056" cy="3947330"/>
          </a:xfrm>
        </p:spPr>
        <p:txBody>
          <a:bodyPr>
            <a:normAutofit fontScale="90000"/>
          </a:bodyPr>
          <a:lstStyle/>
          <a:p>
            <a:pPr algn="ct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r>
              <a:rPr lang="en-US" altLang="zh-CN" sz="4400" dirty="0" smtClean="0">
                <a:latin typeface="Times New Roman" pitchFamily="18" charset="0"/>
                <a:ea typeface="仿宋" panose="02010609060101010101" pitchFamily="49" charset="-122"/>
                <a:cs typeface="Times New Roman" pitchFamily="18" charset="0"/>
              </a:rPr>
              <a:t>Chapter 14 </a:t>
            </a:r>
            <a:br>
              <a:rPr lang="en-US" altLang="zh-CN" sz="4400" dirty="0" smtClean="0">
                <a:latin typeface="Times New Roman" pitchFamily="18" charset="0"/>
                <a:ea typeface="仿宋" panose="02010609060101010101" pitchFamily="49" charset="-122"/>
                <a:cs typeface="Times New Roman" pitchFamily="18" charset="0"/>
              </a:rPr>
            </a:br>
            <a:r>
              <a:rPr lang="en-US" altLang="zh-CN" sz="4400" dirty="0" smtClean="0">
                <a:latin typeface="Times New Roman" pitchFamily="18" charset="0"/>
                <a:ea typeface="仿宋" panose="02010609060101010101" pitchFamily="49" charset="-122"/>
                <a:cs typeface="Times New Roman" pitchFamily="18" charset="0"/>
              </a:rPr>
              <a:t/>
            </a:r>
            <a:br>
              <a:rPr lang="en-US" altLang="zh-CN" sz="4400" dirty="0" smtClean="0">
                <a:latin typeface="Times New Roman" pitchFamily="18" charset="0"/>
                <a:ea typeface="仿宋" panose="02010609060101010101" pitchFamily="49" charset="-122"/>
                <a:cs typeface="Times New Roman" pitchFamily="18" charset="0"/>
              </a:rPr>
            </a:br>
            <a:r>
              <a:rPr lang="en-US" altLang="zh-CN" sz="4400" dirty="0" smtClean="0">
                <a:latin typeface="Times New Roman" pitchFamily="18" charset="0"/>
                <a:ea typeface="仿宋" panose="02010609060101010101" pitchFamily="49" charset="-122"/>
                <a:cs typeface="Times New Roman" pitchFamily="18" charset="0"/>
              </a:rPr>
              <a:t>Project-Based Learning</a:t>
            </a:r>
            <a:br>
              <a:rPr lang="en-US" altLang="zh-CN" sz="4400" dirty="0" smtClean="0">
                <a:latin typeface="Times New Roman" pitchFamily="18" charset="0"/>
                <a:ea typeface="仿宋" panose="02010609060101010101" pitchFamily="49" charset="-122"/>
                <a:cs typeface="Times New Roman" pitchFamily="18" charset="0"/>
              </a:rPr>
            </a:br>
            <a:r>
              <a:rPr lang="en-US" altLang="zh-CN" dirty="0" smtClean="0">
                <a:latin typeface="Times New Roman" pitchFamily="18" charset="0"/>
                <a:ea typeface="仿宋" panose="02010609060101010101" pitchFamily="49" charset="-122"/>
                <a:cs typeface="Times New Roman" pitchFamily="18" charset="0"/>
              </a:rPr>
              <a:t/>
            </a:r>
            <a:br>
              <a:rPr lang="en-US" altLang="zh-CN" dirty="0" smtClean="0">
                <a:latin typeface="Times New Roman" pitchFamily="18" charset="0"/>
                <a:ea typeface="仿宋" panose="02010609060101010101" pitchFamily="49" charset="-122"/>
                <a:cs typeface="Times New Roman" pitchFamily="18" charset="0"/>
              </a:rPr>
            </a:br>
            <a:r>
              <a:rPr lang="en-US" altLang="zh-CN" sz="3600" dirty="0" smtClean="0">
                <a:latin typeface="Times New Roman" pitchFamily="18" charset="0"/>
                <a:ea typeface="仿宋" panose="02010609060101010101" pitchFamily="49" charset="-122"/>
                <a:cs typeface="Times New Roman" pitchFamily="18" charset="0"/>
              </a:rPr>
              <a:t>by </a:t>
            </a:r>
            <a:r>
              <a:rPr lang="en-US" sz="3600" dirty="0" smtClean="0">
                <a:latin typeface="Times New Roman" pitchFamily="18" charset="0"/>
                <a:ea typeface="仿宋" panose="02010609060101010101" pitchFamily="49" charset="-122"/>
                <a:cs typeface="Times New Roman" pitchFamily="18" charset="0"/>
              </a:rPr>
              <a:t>Joseph </a:t>
            </a:r>
            <a:r>
              <a:rPr lang="en-US" sz="3600" dirty="0">
                <a:latin typeface="Times New Roman" pitchFamily="18" charset="0"/>
                <a:ea typeface="仿宋" panose="02010609060101010101" pitchFamily="49" charset="-122"/>
                <a:cs typeface="Times New Roman" pitchFamily="18" charset="0"/>
              </a:rPr>
              <a:t>S. </a:t>
            </a:r>
            <a:r>
              <a:rPr lang="en-US" sz="3600" dirty="0" err="1">
                <a:latin typeface="Times New Roman" pitchFamily="18" charset="0"/>
                <a:ea typeface="仿宋" panose="02010609060101010101" pitchFamily="49" charset="-122"/>
                <a:cs typeface="Times New Roman" pitchFamily="18" charset="0"/>
              </a:rPr>
              <a:t>Krajcik</a:t>
            </a:r>
            <a:r>
              <a:rPr lang="en-US" sz="3600" dirty="0">
                <a:latin typeface="Times New Roman" pitchFamily="18" charset="0"/>
                <a:ea typeface="仿宋" panose="02010609060101010101" pitchFamily="49" charset="-122"/>
                <a:cs typeface="Times New Roman" pitchFamily="18" charset="0"/>
              </a:rPr>
              <a:t> and </a:t>
            </a:r>
            <a:r>
              <a:rPr lang="en-US" sz="3600" dirty="0" err="1">
                <a:latin typeface="Times New Roman" pitchFamily="18" charset="0"/>
                <a:ea typeface="仿宋" panose="02010609060101010101" pitchFamily="49" charset="-122"/>
                <a:cs typeface="Times New Roman" pitchFamily="18" charset="0"/>
              </a:rPr>
              <a:t>Namsoo</a:t>
            </a:r>
            <a:r>
              <a:rPr lang="en-US" sz="3600" dirty="0">
                <a:latin typeface="Times New Roman" pitchFamily="18" charset="0"/>
                <a:ea typeface="仿宋" panose="02010609060101010101" pitchFamily="49" charset="-122"/>
                <a:cs typeface="Times New Roman" pitchFamily="18" charset="0"/>
              </a:rPr>
              <a:t> Shin</a:t>
            </a:r>
            <a:r>
              <a:rPr lang="en-US" sz="3600" dirty="0" smtClean="0">
                <a:latin typeface="Times New Roman" pitchFamily="18" charset="0"/>
                <a:ea typeface="仿宋" panose="02010609060101010101" pitchFamily="49" charset="-122"/>
                <a:cs typeface="Times New Roman" pitchFamily="18" charset="0"/>
              </a:rPr>
              <a:t> </a:t>
            </a:r>
            <a:r>
              <a:rPr lang="en-US" sz="1800" dirty="0">
                <a:latin typeface="Times New Roman" pitchFamily="18" charset="0"/>
                <a:ea typeface="仿宋" panose="02010609060101010101" pitchFamily="49" charset="-122"/>
                <a:cs typeface="Times New Roman" pitchFamily="18" charset="0"/>
              </a:rPr>
              <a:t/>
            </a:r>
            <a:br>
              <a:rPr lang="en-US" sz="1800" dirty="0">
                <a:latin typeface="Times New Roman" pitchFamily="18" charset="0"/>
                <a:ea typeface="仿宋" panose="02010609060101010101" pitchFamily="49" charset="-122"/>
                <a:cs typeface="Times New Roman" pitchFamily="18" charset="0"/>
              </a:rPr>
            </a:br>
            <a:r>
              <a:rPr lang="en-US" altLang="zh-CN" dirty="0" smtClean="0">
                <a:latin typeface="Times New Roman" pitchFamily="18" charset="0"/>
                <a:ea typeface="仿宋" panose="02010609060101010101" pitchFamily="49" charset="-122"/>
                <a:cs typeface="Times New Roman" pitchFamily="18" charset="0"/>
              </a:rPr>
              <a:t/>
            </a:r>
            <a:br>
              <a:rPr lang="en-US" altLang="zh-CN" dirty="0" smtClean="0">
                <a:latin typeface="Times New Roman" pitchFamily="18" charset="0"/>
                <a:ea typeface="仿宋" panose="02010609060101010101" pitchFamily="49" charset="-122"/>
                <a:cs typeface="Times New Roman" pitchFamily="18" charset="0"/>
              </a:rPr>
            </a:br>
            <a:r>
              <a:rPr lang="zh-CN" altLang="en-US" dirty="0" smtClean="0">
                <a:latin typeface="Times New Roman" pitchFamily="18" charset="0"/>
                <a:ea typeface="仿宋" panose="02010609060101010101" pitchFamily="49" charset="-122"/>
                <a:cs typeface="Times New Roman" pitchFamily="18" charset="0"/>
              </a:rPr>
              <a:t>基于项目的学习</a:t>
            </a:r>
            <a:r>
              <a:rPr lang="en-US" altLang="zh-CN" dirty="0" smtClean="0">
                <a:latin typeface="Times New Roman" pitchFamily="18" charset="0"/>
                <a:ea typeface="仿宋" panose="02010609060101010101" pitchFamily="49" charset="-122"/>
                <a:cs typeface="Times New Roman" pitchFamily="18" charset="0"/>
              </a:rPr>
              <a:t> </a:t>
            </a:r>
            <a:r>
              <a:rPr lang="zh-CN" altLang="en-US" dirty="0" smtClean="0"/>
              <a:t/>
            </a:r>
            <a:br>
              <a:rPr lang="zh-CN" altLang="en-US" dirty="0" smtClean="0"/>
            </a:br>
            <a:endParaRPr lang="zh-CN" altLang="en-US" dirty="0">
              <a:latin typeface="Times New Roman" pitchFamily="18" charset="0"/>
              <a:cs typeface="Times New Roman" pitchFamily="18" charset="0"/>
            </a:endParaRPr>
          </a:p>
        </p:txBody>
      </p:sp>
      <p:sp>
        <p:nvSpPr>
          <p:cNvPr id="4" name="副标题 3"/>
          <p:cNvSpPr>
            <a:spLocks noGrp="1"/>
          </p:cNvSpPr>
          <p:nvPr>
            <p:ph type="subTitle" idx="1"/>
          </p:nvPr>
        </p:nvSpPr>
        <p:spPr/>
        <p:txBody>
          <a:bodyPr/>
          <a:lstStyle/>
          <a:p>
            <a:r>
              <a:rPr lang="en-US" altLang="zh-CN" smtClean="0">
                <a:latin typeface="Times New Roman" pitchFamily="18" charset="0"/>
                <a:cs typeface="Times New Roman" pitchFamily="18" charset="0"/>
              </a:rPr>
              <a:t/>
            </a:r>
            <a:br>
              <a:rPr lang="en-US" altLang="zh-CN" smtClean="0">
                <a:latin typeface="Times New Roman" pitchFamily="18" charset="0"/>
                <a:cs typeface="Times New Roman" pitchFamily="18" charset="0"/>
              </a:rPr>
            </a:br>
            <a:endParaRPr lang="zh-CN" alt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548680"/>
          </a:xfrm>
        </p:spPr>
        <p:txBody>
          <a:bodyPr/>
          <a:lstStyle/>
          <a:p>
            <a:pPr algn="ctr"/>
            <a:r>
              <a:rPr lang="zh-CN" altLang="en-US" dirty="0" smtClean="0">
                <a:solidFill>
                  <a:srgbClr val="C00000"/>
                </a:solidFill>
                <a:latin typeface="隶书" pitchFamily="49" charset="-122"/>
                <a:ea typeface="隶书" pitchFamily="49" charset="-122"/>
              </a:rPr>
              <a:t>一、研究基础</a:t>
            </a:r>
            <a:endParaRPr lang="zh-CN" altLang="en-US" dirty="0">
              <a:solidFill>
                <a:srgbClr val="C00000"/>
              </a:solidFill>
            </a:endParaRPr>
          </a:p>
        </p:txBody>
      </p:sp>
      <p:sp>
        <p:nvSpPr>
          <p:cNvPr id="3" name="内容占位符 2"/>
          <p:cNvSpPr>
            <a:spLocks noGrp="1"/>
          </p:cNvSpPr>
          <p:nvPr>
            <p:ph sz="quarter" idx="1"/>
          </p:nvPr>
        </p:nvSpPr>
        <p:spPr>
          <a:xfrm>
            <a:off x="395536" y="548680"/>
            <a:ext cx="8229600" cy="5244903"/>
          </a:xfrm>
        </p:spPr>
        <p:txBody>
          <a:bodyPr>
            <a:noAutofit/>
          </a:bodyPr>
          <a:lstStyle/>
          <a:p>
            <a:pPr>
              <a:lnSpc>
                <a:spcPct val="125000"/>
              </a:lnSpc>
              <a:buNone/>
            </a:pPr>
            <a:r>
              <a:rPr lang="en-US" altLang="zh-CN" b="1" dirty="0">
                <a:latin typeface="Times New Roman" pitchFamily="18" charset="0"/>
                <a:ea typeface="仿宋" panose="02010609060101010101" pitchFamily="49" charset="-122"/>
                <a:cs typeface="Times New Roman" pitchFamily="18" charset="0"/>
              </a:rPr>
              <a:t>II. Project-based learning is grounded in four major ideas that emerged from the learning sciences </a:t>
            </a:r>
            <a:r>
              <a:rPr lang="zh-CN" altLang="en-US" dirty="0">
                <a:latin typeface="Times New Roman" pitchFamily="18" charset="0"/>
                <a:ea typeface="仿宋" panose="02010609060101010101" pitchFamily="49" charset="-122"/>
                <a:cs typeface="Times New Roman" pitchFamily="18" charset="0"/>
              </a:rPr>
              <a:t>（基于项目的学习源于学习科学的四个主要思想）</a:t>
            </a:r>
            <a:endParaRPr lang="en-US" altLang="zh-CN" dirty="0">
              <a:latin typeface="Times New Roman" pitchFamily="18" charset="0"/>
              <a:ea typeface="仿宋" panose="02010609060101010101" pitchFamily="49" charset="-122"/>
              <a:cs typeface="Times New Roman" pitchFamily="18" charset="0"/>
            </a:endParaRPr>
          </a:p>
          <a:p>
            <a:pPr marL="514350" indent="-514350">
              <a:buNone/>
            </a:pPr>
            <a:r>
              <a:rPr lang="en-US" altLang="zh-CN" dirty="0">
                <a:latin typeface="Times New Roman" pitchFamily="18" charset="0"/>
                <a:ea typeface="仿宋" panose="02010609060101010101" pitchFamily="49" charset="-122"/>
                <a:cs typeface="Times New Roman" pitchFamily="18" charset="0"/>
              </a:rPr>
              <a:t>4.  Cognitive Tools </a:t>
            </a:r>
            <a:r>
              <a:rPr lang="zh-CN" altLang="en-US" dirty="0">
                <a:latin typeface="Times New Roman" pitchFamily="18" charset="0"/>
                <a:ea typeface="仿宋" panose="02010609060101010101" pitchFamily="49" charset="-122"/>
                <a:cs typeface="Times New Roman" pitchFamily="18" charset="0"/>
              </a:rPr>
              <a:t>（认知工具）</a:t>
            </a:r>
            <a:endParaRPr lang="en-US" altLang="zh-CN" dirty="0">
              <a:latin typeface="Times New Roman" pitchFamily="18" charset="0"/>
              <a:ea typeface="仿宋" panose="02010609060101010101" pitchFamily="49" charset="-122"/>
              <a:cs typeface="Times New Roman" pitchFamily="18" charset="0"/>
            </a:endParaRPr>
          </a:p>
          <a:p>
            <a:pPr marL="514350" indent="-514350">
              <a:lnSpc>
                <a:spcPct val="120000"/>
              </a:lnSpc>
              <a:buNone/>
            </a:pPr>
            <a:r>
              <a:rPr lang="en-US" dirty="0">
                <a:latin typeface="Times New Roman" pitchFamily="18" charset="0"/>
                <a:ea typeface="仿宋" panose="02010609060101010101" pitchFamily="49" charset="-122"/>
                <a:cs typeface="Times New Roman" pitchFamily="18" charset="0"/>
              </a:rPr>
              <a:t>    </a:t>
            </a:r>
            <a:r>
              <a:rPr lang="en-US" dirty="0" smtClean="0">
                <a:latin typeface="Times New Roman" pitchFamily="18" charset="0"/>
                <a:ea typeface="仿宋" panose="02010609060101010101" pitchFamily="49" charset="-122"/>
                <a:cs typeface="Times New Roman" pitchFamily="18" charset="0"/>
              </a:rPr>
              <a:t> (</a:t>
            </a:r>
            <a:r>
              <a:rPr lang="en-US" dirty="0">
                <a:latin typeface="Times New Roman" pitchFamily="18" charset="0"/>
                <a:ea typeface="仿宋" panose="02010609060101010101" pitchFamily="49" charset="-122"/>
                <a:cs typeface="Times New Roman" pitchFamily="18" charset="0"/>
              </a:rPr>
              <a:t>3) by allowing for collaboration and sharing of information across sites; (4) by planning, building, and testing models; (5) by developing multimedia documents that illustrate student understanding (Novak &amp; </a:t>
            </a:r>
            <a:r>
              <a:rPr lang="en-US" dirty="0" err="1">
                <a:latin typeface="Times New Roman" pitchFamily="18" charset="0"/>
                <a:ea typeface="仿宋" panose="02010609060101010101" pitchFamily="49" charset="-122"/>
                <a:cs typeface="Times New Roman" pitchFamily="18" charset="0"/>
              </a:rPr>
              <a:t>Krajcik</a:t>
            </a:r>
            <a:r>
              <a:rPr lang="en-US" dirty="0">
                <a:latin typeface="Times New Roman" pitchFamily="18" charset="0"/>
                <a:ea typeface="仿宋" panose="02010609060101010101" pitchFamily="49" charset="-122"/>
                <a:cs typeface="Times New Roman" pitchFamily="18" charset="0"/>
              </a:rPr>
              <a:t>, 2004); and (6) by providing opportunities to interact, share, and critique the ideas of others. </a:t>
            </a:r>
            <a:r>
              <a:rPr lang="zh-CN" altLang="en-US" dirty="0" smtClean="0">
                <a:latin typeface="Times New Roman" pitchFamily="18" charset="0"/>
                <a:ea typeface="仿宋" panose="02010609060101010101" pitchFamily="49" charset="-122"/>
                <a:cs typeface="Times New Roman" pitchFamily="18" charset="0"/>
              </a:rPr>
              <a:t>（ </a:t>
            </a:r>
            <a:r>
              <a:rPr lang="en-US" altLang="zh-CN" dirty="0" smtClean="0">
                <a:latin typeface="Times New Roman" pitchFamily="18" charset="0"/>
                <a:ea typeface="仿宋" panose="02010609060101010101" pitchFamily="49" charset="-122"/>
                <a:cs typeface="Times New Roman" pitchFamily="18" charset="0"/>
              </a:rPr>
              <a:t>3</a:t>
            </a:r>
            <a:r>
              <a:rPr lang="zh-CN" altLang="en-US" dirty="0">
                <a:latin typeface="Times New Roman" pitchFamily="18" charset="0"/>
                <a:ea typeface="仿宋" panose="02010609060101010101" pitchFamily="49" charset="-122"/>
                <a:cs typeface="Times New Roman" pitchFamily="18" charset="0"/>
              </a:rPr>
              <a:t>）</a:t>
            </a:r>
            <a:r>
              <a:rPr lang="zh-CN" altLang="en-US" dirty="0" smtClean="0">
                <a:latin typeface="Times New Roman" pitchFamily="18" charset="0"/>
                <a:ea typeface="仿宋" panose="02010609060101010101" pitchFamily="49" charset="-122"/>
                <a:cs typeface="Times New Roman" pitchFamily="18" charset="0"/>
              </a:rPr>
              <a:t>通过</a:t>
            </a:r>
            <a:r>
              <a:rPr lang="zh-CN" altLang="en-US" dirty="0">
                <a:latin typeface="Times New Roman" pitchFamily="18" charset="0"/>
                <a:ea typeface="仿宋" panose="02010609060101010101" pitchFamily="49" charset="-122"/>
                <a:cs typeface="Times New Roman" pitchFamily="18" charset="0"/>
              </a:rPr>
              <a:t>合作和分享不同场所的信息</a:t>
            </a:r>
            <a:r>
              <a:rPr lang="zh-CN" altLang="en-US" dirty="0" smtClean="0">
                <a:latin typeface="Times New Roman" pitchFamily="18" charset="0"/>
                <a:ea typeface="仿宋" panose="02010609060101010101" pitchFamily="49" charset="-122"/>
                <a:cs typeface="Times New Roman" pitchFamily="18" charset="0"/>
              </a:rPr>
              <a:t>；（</a:t>
            </a:r>
            <a:r>
              <a:rPr lang="en-US" altLang="zh-CN" dirty="0" smtClean="0">
                <a:latin typeface="Times New Roman" pitchFamily="18" charset="0"/>
                <a:ea typeface="仿宋" panose="02010609060101010101" pitchFamily="49" charset="-122"/>
                <a:cs typeface="Times New Roman" pitchFamily="18" charset="0"/>
              </a:rPr>
              <a:t>4</a:t>
            </a:r>
            <a:r>
              <a:rPr lang="zh-CN" altLang="en-US" dirty="0" smtClean="0">
                <a:latin typeface="Times New Roman" pitchFamily="18" charset="0"/>
                <a:ea typeface="仿宋" panose="02010609060101010101" pitchFamily="49" charset="-122"/>
                <a:cs typeface="Times New Roman" pitchFamily="18" charset="0"/>
              </a:rPr>
              <a:t>）通过</a:t>
            </a:r>
            <a:r>
              <a:rPr lang="zh-CN" altLang="en-US" dirty="0">
                <a:latin typeface="Times New Roman" pitchFamily="18" charset="0"/>
                <a:ea typeface="仿宋" panose="02010609060101010101" pitchFamily="49" charset="-122"/>
                <a:cs typeface="Times New Roman" pitchFamily="18" charset="0"/>
              </a:rPr>
              <a:t>计划、建立和验证模型</a:t>
            </a:r>
            <a:r>
              <a:rPr lang="zh-CN" altLang="en-US" dirty="0" smtClean="0">
                <a:latin typeface="Times New Roman" pitchFamily="18" charset="0"/>
                <a:ea typeface="仿宋" panose="02010609060101010101" pitchFamily="49" charset="-122"/>
                <a:cs typeface="Times New Roman" pitchFamily="18" charset="0"/>
              </a:rPr>
              <a:t>；（</a:t>
            </a:r>
            <a:r>
              <a:rPr lang="en-US" altLang="zh-CN" dirty="0" smtClean="0">
                <a:latin typeface="Times New Roman" pitchFamily="18" charset="0"/>
                <a:ea typeface="仿宋" panose="02010609060101010101" pitchFamily="49" charset="-122"/>
                <a:cs typeface="Times New Roman" pitchFamily="18" charset="0"/>
              </a:rPr>
              <a:t>5</a:t>
            </a:r>
            <a:r>
              <a:rPr lang="zh-CN" altLang="en-US" dirty="0">
                <a:latin typeface="Times New Roman" pitchFamily="18" charset="0"/>
                <a:ea typeface="仿宋" panose="02010609060101010101" pitchFamily="49" charset="-122"/>
                <a:cs typeface="Times New Roman" pitchFamily="18" charset="0"/>
              </a:rPr>
              <a:t>）</a:t>
            </a:r>
            <a:r>
              <a:rPr lang="en-US" altLang="zh-CN" dirty="0" smtClean="0">
                <a:latin typeface="Times New Roman" pitchFamily="18" charset="0"/>
                <a:ea typeface="仿宋" panose="02010609060101010101" pitchFamily="49" charset="-122"/>
                <a:cs typeface="Times New Roman" pitchFamily="18" charset="0"/>
              </a:rPr>
              <a:t> </a:t>
            </a:r>
            <a:r>
              <a:rPr lang="zh-CN" altLang="en-US" dirty="0" smtClean="0">
                <a:latin typeface="Times New Roman" pitchFamily="18" charset="0"/>
                <a:ea typeface="仿宋" panose="02010609060101010101" pitchFamily="49" charset="-122"/>
                <a:cs typeface="Times New Roman" pitchFamily="18" charset="0"/>
              </a:rPr>
              <a:t>通过</a:t>
            </a:r>
            <a:r>
              <a:rPr lang="zh-CN" altLang="en-US" dirty="0">
                <a:latin typeface="Times New Roman" pitchFamily="18" charset="0"/>
                <a:ea typeface="仿宋" panose="02010609060101010101" pitchFamily="49" charset="-122"/>
                <a:cs typeface="Times New Roman" pitchFamily="18" charset="0"/>
              </a:rPr>
              <a:t>开发能够阐释学生理解的多媒体文件</a:t>
            </a:r>
            <a:r>
              <a:rPr lang="zh-CN" altLang="en-US" dirty="0" smtClean="0">
                <a:latin typeface="Times New Roman" pitchFamily="18" charset="0"/>
                <a:ea typeface="仿宋" panose="02010609060101010101" pitchFamily="49" charset="-122"/>
                <a:cs typeface="Times New Roman" pitchFamily="18" charset="0"/>
              </a:rPr>
              <a:t>；（</a:t>
            </a:r>
            <a:r>
              <a:rPr lang="en-US" altLang="zh-CN" dirty="0" smtClean="0">
                <a:latin typeface="Times New Roman" pitchFamily="18" charset="0"/>
                <a:ea typeface="仿宋" panose="02010609060101010101" pitchFamily="49" charset="-122"/>
                <a:cs typeface="Times New Roman" pitchFamily="18" charset="0"/>
              </a:rPr>
              <a:t>6</a:t>
            </a:r>
            <a:r>
              <a:rPr lang="zh-CN" altLang="en-US" dirty="0">
                <a:latin typeface="Times New Roman" pitchFamily="18" charset="0"/>
                <a:ea typeface="仿宋" panose="02010609060101010101" pitchFamily="49" charset="-122"/>
                <a:cs typeface="Times New Roman" pitchFamily="18" charset="0"/>
              </a:rPr>
              <a:t>）</a:t>
            </a:r>
            <a:r>
              <a:rPr lang="zh-CN" altLang="en-US" dirty="0" smtClean="0">
                <a:latin typeface="Times New Roman" pitchFamily="18" charset="0"/>
                <a:ea typeface="仿宋" panose="02010609060101010101" pitchFamily="49" charset="-122"/>
                <a:cs typeface="Times New Roman" pitchFamily="18" charset="0"/>
              </a:rPr>
              <a:t>通过</a:t>
            </a:r>
            <a:r>
              <a:rPr lang="zh-CN" altLang="en-US" dirty="0">
                <a:latin typeface="Times New Roman" pitchFamily="18" charset="0"/>
                <a:ea typeface="仿宋" panose="02010609060101010101" pitchFamily="49" charset="-122"/>
                <a:cs typeface="Times New Roman" pitchFamily="18" charset="0"/>
              </a:rPr>
              <a:t>提供机会以交互、分享和批判别人的观点</a:t>
            </a:r>
            <a:r>
              <a:rPr lang="zh-CN" altLang="en-US" dirty="0" smtClean="0">
                <a:latin typeface="Times New Roman" pitchFamily="18" charset="0"/>
                <a:ea typeface="仿宋" panose="02010609060101010101" pitchFamily="49" charset="-122"/>
                <a:cs typeface="Times New Roman" pitchFamily="18" charset="0"/>
              </a:rPr>
              <a:t>。</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dirty="0" smtClean="0"/>
              <a:t/>
            </a:r>
            <a:br>
              <a:rPr lang="en-US" sz="2000" dirty="0" smtClean="0"/>
            </a:br>
            <a:endParaRPr lang="zh-CN"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684076"/>
            <a:ext cx="7467600" cy="1520788"/>
          </a:xfrm>
        </p:spPr>
        <p:txBody>
          <a:bodyPr>
            <a:normAutofit/>
          </a:bodyPr>
          <a:lstStyle/>
          <a:p>
            <a:pPr algn="ctr"/>
            <a:r>
              <a:rPr lang="zh-CN" altLang="en-US" dirty="0">
                <a:solidFill>
                  <a:srgbClr val="C00000"/>
                </a:solidFill>
                <a:latin typeface="隶书" pitchFamily="49" charset="-122"/>
                <a:ea typeface="隶书" pitchFamily="49" charset="-122"/>
              </a:rPr>
              <a:t>二、基于项目的科学</a:t>
            </a:r>
          </a:p>
        </p:txBody>
      </p:sp>
      <p:sp>
        <p:nvSpPr>
          <p:cNvPr id="3" name="内容占位符 2"/>
          <p:cNvSpPr>
            <a:spLocks noGrp="1"/>
          </p:cNvSpPr>
          <p:nvPr>
            <p:ph sz="quarter" idx="1"/>
          </p:nvPr>
        </p:nvSpPr>
        <p:spPr>
          <a:xfrm>
            <a:off x="539552" y="764704"/>
            <a:ext cx="7467600" cy="5277200"/>
          </a:xfrm>
        </p:spPr>
        <p:txBody>
          <a:bodyPr>
            <a:noAutofit/>
          </a:bodyPr>
          <a:lstStyle/>
          <a:p>
            <a:pPr>
              <a:lnSpc>
                <a:spcPct val="145000"/>
              </a:lnSpc>
              <a:buNone/>
            </a:pPr>
            <a:r>
              <a:rPr lang="en-US" altLang="zh-CN" sz="2800" b="1" dirty="0">
                <a:latin typeface="Times New Roman" pitchFamily="18" charset="0"/>
                <a:ea typeface="仿宋" panose="02010609060101010101" pitchFamily="49" charset="-122"/>
                <a:cs typeface="Times New Roman" pitchFamily="18" charset="0"/>
              </a:rPr>
              <a:t>I.  </a:t>
            </a:r>
            <a:r>
              <a:rPr lang="en-US" altLang="zh-CN" sz="2800" b="1" dirty="0" smtClean="0">
                <a:latin typeface="Times New Roman" pitchFamily="18" charset="0"/>
                <a:ea typeface="仿宋" panose="02010609060101010101" pitchFamily="49" charset="-122"/>
                <a:cs typeface="Times New Roman" pitchFamily="18" charset="0"/>
              </a:rPr>
              <a:t>Roots </a:t>
            </a:r>
            <a:r>
              <a:rPr lang="zh-CN" altLang="en-US" sz="2800" b="1" dirty="0" smtClean="0">
                <a:latin typeface="Times New Roman" pitchFamily="18" charset="0"/>
                <a:ea typeface="仿宋" panose="02010609060101010101" pitchFamily="49" charset="-122"/>
                <a:cs typeface="Times New Roman" pitchFamily="18" charset="0"/>
              </a:rPr>
              <a:t>（背景）</a:t>
            </a:r>
            <a:endParaRPr lang="en-US" altLang="zh-CN" sz="2800" b="1" dirty="0">
              <a:latin typeface="Times New Roman" pitchFamily="18" charset="0"/>
              <a:ea typeface="仿宋" panose="02010609060101010101" pitchFamily="49" charset="-122"/>
              <a:cs typeface="Times New Roman" pitchFamily="18" charset="0"/>
            </a:endParaRPr>
          </a:p>
          <a:p>
            <a:pPr marL="571500" indent="-571500">
              <a:lnSpc>
                <a:spcPct val="120000"/>
              </a:lnSpc>
              <a:buNone/>
            </a:pPr>
            <a:r>
              <a:rPr lang="en-US" dirty="0" smtClean="0">
                <a:latin typeface="Times New Roman" pitchFamily="18" charset="0"/>
                <a:ea typeface="仿宋" panose="02010609060101010101" pitchFamily="49" charset="-122"/>
                <a:cs typeface="Times New Roman" pitchFamily="18" charset="0"/>
              </a:rPr>
              <a:t>1.    In </a:t>
            </a:r>
            <a:r>
              <a:rPr lang="en-US" dirty="0">
                <a:latin typeface="Times New Roman" pitchFamily="18" charset="0"/>
                <a:ea typeface="仿宋" panose="02010609060101010101" pitchFamily="49" charset="-122"/>
                <a:cs typeface="Times New Roman" pitchFamily="18" charset="0"/>
              </a:rPr>
              <a:t>the early 1990s, educators increasingly realized </a:t>
            </a:r>
            <a:r>
              <a:rPr lang="en-US" dirty="0" smtClean="0">
                <a:latin typeface="Times New Roman" pitchFamily="18" charset="0"/>
                <a:ea typeface="仿宋" panose="02010609060101010101" pitchFamily="49" charset="-122"/>
                <a:cs typeface="Times New Roman" pitchFamily="18" charset="0"/>
              </a:rPr>
              <a:t>that most students were </a:t>
            </a:r>
            <a:r>
              <a:rPr lang="en-US" dirty="0">
                <a:latin typeface="Times New Roman" pitchFamily="18" charset="0"/>
                <a:ea typeface="仿宋" panose="02010609060101010101" pitchFamily="49" charset="-122"/>
                <a:cs typeface="Times New Roman" pitchFamily="18" charset="0"/>
              </a:rPr>
              <a:t>not motivated </a:t>
            </a:r>
            <a:r>
              <a:rPr lang="en-US" dirty="0" smtClean="0">
                <a:latin typeface="Times New Roman" pitchFamily="18" charset="0"/>
                <a:ea typeface="仿宋" panose="02010609060101010101" pitchFamily="49" charset="-122"/>
                <a:cs typeface="Times New Roman" pitchFamily="18" charset="0"/>
              </a:rPr>
              <a:t>to learn </a:t>
            </a:r>
            <a:r>
              <a:rPr lang="en-US" dirty="0">
                <a:latin typeface="Times New Roman" pitchFamily="18" charset="0"/>
                <a:ea typeface="仿宋" panose="02010609060101010101" pitchFamily="49" charset="-122"/>
                <a:cs typeface="Times New Roman" pitchFamily="18" charset="0"/>
              </a:rPr>
              <a:t>science, and that even the best students acquired only a superficial understanding </a:t>
            </a:r>
            <a:r>
              <a:rPr lang="en-US" dirty="0" smtClean="0">
                <a:latin typeface="Times New Roman" pitchFamily="18" charset="0"/>
                <a:ea typeface="仿宋" panose="02010609060101010101" pitchFamily="49" charset="-122"/>
                <a:cs typeface="Times New Roman" pitchFamily="18" charset="0"/>
              </a:rPr>
              <a:t>of science</a:t>
            </a:r>
            <a:r>
              <a:rPr lang="en-US" dirty="0">
                <a:latin typeface="Times New Roman" pitchFamily="18" charset="0"/>
                <a:ea typeface="仿宋" panose="02010609060101010101" pitchFamily="49" charset="-122"/>
                <a:cs typeface="Times New Roman" pitchFamily="18" charset="0"/>
              </a:rPr>
              <a:t>. Researchers discovered that these superficial understandings were caused by </a:t>
            </a:r>
            <a:r>
              <a:rPr lang="en-US" dirty="0" smtClean="0">
                <a:latin typeface="Times New Roman" pitchFamily="18" charset="0"/>
                <a:ea typeface="仿宋" panose="02010609060101010101" pitchFamily="49" charset="-122"/>
                <a:cs typeface="Times New Roman" pitchFamily="18" charset="0"/>
              </a:rPr>
              <a:t>a combination </a:t>
            </a:r>
            <a:r>
              <a:rPr lang="en-US" dirty="0">
                <a:latin typeface="Times New Roman" pitchFamily="18" charset="0"/>
                <a:ea typeface="仿宋" panose="02010609060101010101" pitchFamily="49" charset="-122"/>
                <a:cs typeface="Times New Roman" pitchFamily="18" charset="0"/>
              </a:rPr>
              <a:t>of ineffective textbook design and instructional style.</a:t>
            </a:r>
            <a:r>
              <a:rPr lang="en-US" dirty="0" smtClean="0">
                <a:latin typeface="Times New Roman" pitchFamily="18" charset="0"/>
                <a:ea typeface="仿宋" panose="02010609060101010101" pitchFamily="49" charset="-122"/>
                <a:cs typeface="Times New Roman" pitchFamily="18" charset="0"/>
              </a:rPr>
              <a:t> </a:t>
            </a:r>
          </a:p>
          <a:p>
            <a:pPr marL="571500" indent="-571500">
              <a:lnSpc>
                <a:spcPct val="120000"/>
              </a:lnSpc>
              <a:buNone/>
            </a:pPr>
            <a:r>
              <a:rPr lang="zh-CN" altLang="en-US" dirty="0" smtClean="0">
                <a:latin typeface="Times New Roman" pitchFamily="18" charset="0"/>
                <a:ea typeface="仿宋" panose="02010609060101010101" pitchFamily="49" charset="-122"/>
                <a:cs typeface="Times New Roman" pitchFamily="18" charset="0"/>
              </a:rPr>
              <a:t>     （在</a:t>
            </a:r>
            <a:r>
              <a:rPr lang="en-US" altLang="zh-CN" dirty="0" smtClean="0">
                <a:latin typeface="Times New Roman" pitchFamily="18" charset="0"/>
                <a:ea typeface="仿宋" panose="02010609060101010101" pitchFamily="49" charset="-122"/>
                <a:cs typeface="Times New Roman" pitchFamily="18" charset="0"/>
              </a:rPr>
              <a:t>20</a:t>
            </a:r>
            <a:r>
              <a:rPr lang="zh-CN" altLang="en-US" dirty="0" smtClean="0">
                <a:latin typeface="Times New Roman" pitchFamily="18" charset="0"/>
                <a:ea typeface="仿宋" panose="02010609060101010101" pitchFamily="49" charset="-122"/>
                <a:cs typeface="Times New Roman" pitchFamily="18" charset="0"/>
              </a:rPr>
              <a:t>世纪</a:t>
            </a:r>
            <a:r>
              <a:rPr lang="en-US" altLang="zh-CN" dirty="0" smtClean="0">
                <a:latin typeface="Times New Roman" pitchFamily="18" charset="0"/>
                <a:ea typeface="仿宋" panose="02010609060101010101" pitchFamily="49" charset="-122"/>
                <a:cs typeface="Times New Roman" pitchFamily="18" charset="0"/>
              </a:rPr>
              <a:t>90</a:t>
            </a:r>
            <a:r>
              <a:rPr lang="zh-CN" altLang="en-US" dirty="0" smtClean="0">
                <a:latin typeface="Times New Roman" pitchFamily="18" charset="0"/>
                <a:ea typeface="仿宋" panose="02010609060101010101" pitchFamily="49" charset="-122"/>
                <a:cs typeface="Times New Roman" pitchFamily="18" charset="0"/>
              </a:rPr>
              <a:t>年代初，教育家们越来越意识到大多数学生没有学习科学的动机，即便是最优秀的学生也只获得了对科学的最肤浅的理解。研究者们发现，这些肤浅的理解是无效的教材和教学方式造成的。）</a:t>
            </a:r>
            <a:r>
              <a:rPr lang="en-US" dirty="0" smtClean="0">
                <a:latin typeface="Times New Roman" pitchFamily="18" charset="0"/>
                <a:ea typeface="仿宋" panose="02010609060101010101" pitchFamily="49" charset="-122"/>
                <a:cs typeface="Times New Roman" pitchFamily="18" charset="0"/>
              </a:rPr>
              <a:t/>
            </a:r>
            <a:br>
              <a:rPr lang="en-US" dirty="0" smtClean="0">
                <a:latin typeface="Times New Roman" pitchFamily="18" charset="0"/>
                <a:ea typeface="仿宋" panose="02010609060101010101" pitchFamily="49" charset="-122"/>
                <a:cs typeface="Times New Roman" pitchFamily="18" charset="0"/>
              </a:rPr>
            </a:br>
            <a:endParaRPr lang="en-US" altLang="zh-CN" dirty="0">
              <a:latin typeface="Times New Roman" pitchFamily="18" charset="0"/>
              <a:ea typeface="仿宋" panose="02010609060101010101" pitchFamily="49"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7467600" cy="620688"/>
          </a:xfrm>
        </p:spPr>
        <p:txBody>
          <a:bodyPr>
            <a:normAutofit/>
          </a:bodyPr>
          <a:lstStyle/>
          <a:p>
            <a:pPr algn="ctr"/>
            <a:r>
              <a:rPr lang="zh-CN" altLang="en-US" dirty="0">
                <a:solidFill>
                  <a:srgbClr val="C00000"/>
                </a:solidFill>
                <a:latin typeface="隶书" pitchFamily="49" charset="-122"/>
                <a:ea typeface="隶书" pitchFamily="49" charset="-122"/>
              </a:rPr>
              <a:t>二、基于项目的科学</a:t>
            </a:r>
          </a:p>
        </p:txBody>
      </p:sp>
      <p:sp>
        <p:nvSpPr>
          <p:cNvPr id="3" name="内容占位符 2"/>
          <p:cNvSpPr>
            <a:spLocks noGrp="1"/>
          </p:cNvSpPr>
          <p:nvPr>
            <p:ph sz="quarter" idx="1"/>
          </p:nvPr>
        </p:nvSpPr>
        <p:spPr>
          <a:xfrm>
            <a:off x="457200" y="548680"/>
            <a:ext cx="7467600" cy="5925273"/>
          </a:xfrm>
        </p:spPr>
        <p:txBody>
          <a:bodyPr>
            <a:normAutofit fontScale="32500" lnSpcReduction="20000"/>
          </a:bodyPr>
          <a:lstStyle/>
          <a:p>
            <a:pPr>
              <a:lnSpc>
                <a:spcPct val="165000"/>
              </a:lnSpc>
              <a:buNone/>
            </a:pPr>
            <a:r>
              <a:rPr lang="en-US" altLang="zh-CN" sz="8600" b="1" dirty="0">
                <a:latin typeface="Times New Roman" pitchFamily="18" charset="0"/>
                <a:ea typeface="仿宋" panose="02010609060101010101" pitchFamily="49" charset="-122"/>
                <a:cs typeface="Times New Roman" pitchFamily="18" charset="0"/>
              </a:rPr>
              <a:t>I.  Roots </a:t>
            </a:r>
            <a:r>
              <a:rPr lang="zh-CN" altLang="en-US" sz="8600" b="1" dirty="0">
                <a:latin typeface="Times New Roman" pitchFamily="18" charset="0"/>
                <a:ea typeface="仿宋" panose="02010609060101010101" pitchFamily="49" charset="-122"/>
                <a:cs typeface="Times New Roman" pitchFamily="18" charset="0"/>
              </a:rPr>
              <a:t>（背景）</a:t>
            </a:r>
            <a:endParaRPr lang="en-US" altLang="zh-CN" sz="8600" b="1" dirty="0">
              <a:latin typeface="Times New Roman" pitchFamily="18" charset="0"/>
              <a:ea typeface="仿宋" panose="02010609060101010101" pitchFamily="49" charset="-122"/>
              <a:cs typeface="Times New Roman" pitchFamily="18" charset="0"/>
            </a:endParaRPr>
          </a:p>
          <a:p>
            <a:pPr marL="571500" indent="-571500">
              <a:lnSpc>
                <a:spcPct val="140000"/>
              </a:lnSpc>
              <a:buNone/>
            </a:pPr>
            <a:r>
              <a:rPr lang="en-US" sz="7400" dirty="0" smtClean="0">
                <a:latin typeface="Times New Roman" pitchFamily="18" charset="0"/>
                <a:ea typeface="仿宋" panose="02010609060101010101" pitchFamily="49" charset="-122"/>
                <a:cs typeface="Times New Roman" pitchFamily="18" charset="0"/>
              </a:rPr>
              <a:t>2.    Science </a:t>
            </a:r>
            <a:r>
              <a:rPr lang="en-US" sz="7400" dirty="0">
                <a:latin typeface="Times New Roman" pitchFamily="18" charset="0"/>
                <a:ea typeface="仿宋" panose="02010609060101010101" pitchFamily="49" charset="-122"/>
                <a:cs typeface="Times New Roman" pitchFamily="18" charset="0"/>
              </a:rPr>
              <a:t>textbooks covered many topics at a </a:t>
            </a:r>
            <a:r>
              <a:rPr lang="en-US" sz="7400" dirty="0" smtClean="0">
                <a:latin typeface="Times New Roman" pitchFamily="18" charset="0"/>
                <a:ea typeface="仿宋" panose="02010609060101010101" pitchFamily="49" charset="-122"/>
                <a:cs typeface="Times New Roman" pitchFamily="18" charset="0"/>
              </a:rPr>
              <a:t>superficial level</a:t>
            </a:r>
            <a:r>
              <a:rPr lang="en-US" sz="7400" dirty="0">
                <a:latin typeface="Times New Roman" pitchFamily="18" charset="0"/>
                <a:ea typeface="仿宋" panose="02010609060101010101" pitchFamily="49" charset="-122"/>
                <a:cs typeface="Times New Roman" pitchFamily="18" charset="0"/>
              </a:rPr>
              <a:t>; they focused on technical vocabulary; they failed to consider students’ prior knowledge; they lacked coherent explanations of real-world phenomena; and they didn’t give students an opportunity to develop their own explanations of phenomena (</a:t>
            </a:r>
            <a:r>
              <a:rPr lang="en-US" sz="7400" dirty="0" err="1">
                <a:latin typeface="Times New Roman" pitchFamily="18" charset="0"/>
                <a:ea typeface="仿宋" panose="02010609060101010101" pitchFamily="49" charset="-122"/>
                <a:cs typeface="Times New Roman" pitchFamily="18" charset="0"/>
              </a:rPr>
              <a:t>Kesidou</a:t>
            </a:r>
            <a:r>
              <a:rPr lang="en-US" sz="7400" dirty="0">
                <a:latin typeface="Times New Roman" pitchFamily="18" charset="0"/>
                <a:ea typeface="仿宋" panose="02010609060101010101" pitchFamily="49" charset="-122"/>
                <a:cs typeface="Times New Roman" pitchFamily="18" charset="0"/>
              </a:rPr>
              <a:t> &amp; </a:t>
            </a:r>
            <a:r>
              <a:rPr lang="en-US" sz="7400" dirty="0" err="1">
                <a:latin typeface="Times New Roman" pitchFamily="18" charset="0"/>
                <a:ea typeface="仿宋" panose="02010609060101010101" pitchFamily="49" charset="-122"/>
                <a:cs typeface="Times New Roman" pitchFamily="18" charset="0"/>
              </a:rPr>
              <a:t>Roseman</a:t>
            </a:r>
            <a:r>
              <a:rPr lang="en-US" sz="7400" dirty="0">
                <a:latin typeface="Times New Roman" pitchFamily="18" charset="0"/>
                <a:ea typeface="仿宋" panose="02010609060101010101" pitchFamily="49" charset="-122"/>
                <a:cs typeface="Times New Roman" pitchFamily="18" charset="0"/>
              </a:rPr>
              <a:t>, 2002). </a:t>
            </a:r>
          </a:p>
          <a:p>
            <a:pPr marL="571500" indent="-571500">
              <a:lnSpc>
                <a:spcPct val="120000"/>
              </a:lnSpc>
              <a:buNone/>
            </a:pPr>
            <a:r>
              <a:rPr lang="zh-CN" altLang="en-US" sz="7200" dirty="0" smtClean="0">
                <a:latin typeface="Times New Roman" pitchFamily="18" charset="0"/>
                <a:ea typeface="仿宋" panose="02010609060101010101" pitchFamily="49" charset="-122"/>
                <a:cs typeface="Times New Roman" pitchFamily="18" charset="0"/>
              </a:rPr>
              <a:t>      </a:t>
            </a:r>
            <a:r>
              <a:rPr lang="zh-CN" altLang="en-US" sz="7400" dirty="0" smtClean="0">
                <a:latin typeface="Times New Roman" pitchFamily="18" charset="0"/>
                <a:ea typeface="仿宋" panose="02010609060101010101" pitchFamily="49" charset="-122"/>
                <a:cs typeface="Times New Roman" pitchFamily="18" charset="0"/>
              </a:rPr>
              <a:t>（科学教材涉及许多肤浅层面的话题：他们关注技术词汇；他们没有考虑学生的先前知识；他们缺少对现实世界各种现象的清楚解释；他们未能给学生提供解释这些现象的机会。）</a:t>
            </a:r>
            <a:endParaRPr lang="en-US" altLang="zh-CN" sz="7400" dirty="0">
              <a:latin typeface="Times New Roman" pitchFamily="18" charset="0"/>
              <a:ea typeface="仿宋" panose="02010609060101010101" pitchFamily="49"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7467600" cy="764704"/>
          </a:xfrm>
        </p:spPr>
        <p:txBody>
          <a:bodyPr>
            <a:normAutofit/>
          </a:bodyPr>
          <a:lstStyle/>
          <a:p>
            <a:pPr algn="ctr"/>
            <a:r>
              <a:rPr lang="zh-CN" altLang="en-US" dirty="0">
                <a:solidFill>
                  <a:srgbClr val="C00000"/>
                </a:solidFill>
                <a:latin typeface="隶书" pitchFamily="49" charset="-122"/>
                <a:ea typeface="隶书" pitchFamily="49" charset="-122"/>
              </a:rPr>
              <a:t>二、基于项目的科学</a:t>
            </a:r>
          </a:p>
        </p:txBody>
      </p:sp>
      <p:sp>
        <p:nvSpPr>
          <p:cNvPr id="3" name="内容占位符 2"/>
          <p:cNvSpPr>
            <a:spLocks noGrp="1"/>
          </p:cNvSpPr>
          <p:nvPr>
            <p:ph sz="quarter" idx="1"/>
          </p:nvPr>
        </p:nvSpPr>
        <p:spPr>
          <a:xfrm>
            <a:off x="467544" y="836712"/>
            <a:ext cx="7467600" cy="5493224"/>
          </a:xfrm>
        </p:spPr>
        <p:txBody>
          <a:bodyPr>
            <a:noAutofit/>
          </a:bodyPr>
          <a:lstStyle/>
          <a:p>
            <a:pPr>
              <a:lnSpc>
                <a:spcPct val="145000"/>
              </a:lnSpc>
              <a:buNone/>
            </a:pPr>
            <a:r>
              <a:rPr lang="en-US" altLang="zh-CN" sz="2800" b="1" dirty="0">
                <a:latin typeface="Times New Roman" pitchFamily="18" charset="0"/>
                <a:ea typeface="仿宋" panose="02010609060101010101" pitchFamily="49" charset="-122"/>
                <a:cs typeface="Times New Roman" pitchFamily="18" charset="0"/>
              </a:rPr>
              <a:t>I.  Roots </a:t>
            </a:r>
            <a:r>
              <a:rPr lang="zh-CN" altLang="en-US" sz="2800" b="1" dirty="0">
                <a:latin typeface="Times New Roman" pitchFamily="18" charset="0"/>
                <a:ea typeface="仿宋" panose="02010609060101010101" pitchFamily="49" charset="-122"/>
                <a:cs typeface="Times New Roman" pitchFamily="18" charset="0"/>
              </a:rPr>
              <a:t>（背景）</a:t>
            </a:r>
            <a:endParaRPr lang="en-US" altLang="zh-CN" sz="2800" b="1" dirty="0">
              <a:latin typeface="Times New Roman" pitchFamily="18" charset="0"/>
              <a:ea typeface="仿宋" panose="02010609060101010101" pitchFamily="49" charset="-122"/>
              <a:cs typeface="Times New Roman" pitchFamily="18" charset="0"/>
            </a:endParaRPr>
          </a:p>
          <a:p>
            <a:pPr marL="571500" indent="-571500">
              <a:lnSpc>
                <a:spcPct val="120000"/>
              </a:lnSpc>
              <a:buNone/>
            </a:pPr>
            <a:r>
              <a:rPr lang="en-US" sz="2800" dirty="0" smtClean="0">
                <a:latin typeface="Times New Roman" pitchFamily="18" charset="0"/>
                <a:ea typeface="仿宋" panose="02010609060101010101" pitchFamily="49" charset="-122"/>
                <a:cs typeface="Times New Roman" pitchFamily="18" charset="0"/>
              </a:rPr>
              <a:t>3.   When most </a:t>
            </a:r>
            <a:r>
              <a:rPr lang="en-US" sz="2800" dirty="0">
                <a:latin typeface="Times New Roman" pitchFamily="18" charset="0"/>
                <a:ea typeface="仿宋" panose="02010609060101010101" pitchFamily="49" charset="-122"/>
                <a:cs typeface="Times New Roman" pitchFamily="18" charset="0"/>
              </a:rPr>
              <a:t>science teachers have </a:t>
            </a:r>
            <a:r>
              <a:rPr lang="en-US" sz="2800" dirty="0" smtClean="0">
                <a:latin typeface="Times New Roman" pitchFamily="18" charset="0"/>
                <a:ea typeface="仿宋" panose="02010609060101010101" pitchFamily="49" charset="-122"/>
                <a:cs typeface="Times New Roman" pitchFamily="18" charset="0"/>
              </a:rPr>
              <a:t>their classes </a:t>
            </a:r>
            <a:r>
              <a:rPr lang="en-US" sz="2800" dirty="0">
                <a:latin typeface="Times New Roman" pitchFamily="18" charset="0"/>
                <a:ea typeface="仿宋" panose="02010609060101010101" pitchFamily="49" charset="-122"/>
                <a:cs typeface="Times New Roman" pitchFamily="18" charset="0"/>
              </a:rPr>
              <a:t>do experiments, most classrooms use materials that specify the exact sequence </a:t>
            </a:r>
            <a:r>
              <a:rPr lang="en-US" sz="2800" dirty="0" smtClean="0">
                <a:latin typeface="Times New Roman" pitchFamily="18" charset="0"/>
                <a:ea typeface="仿宋" panose="02010609060101010101" pitchFamily="49" charset="-122"/>
                <a:cs typeface="Times New Roman" pitchFamily="18" charset="0"/>
              </a:rPr>
              <a:t>of steps </a:t>
            </a:r>
            <a:r>
              <a:rPr lang="en-US" sz="2800" dirty="0">
                <a:latin typeface="Times New Roman" pitchFamily="18" charset="0"/>
                <a:ea typeface="仿宋" panose="02010609060101010101" pitchFamily="49" charset="-122"/>
                <a:cs typeface="Times New Roman" pitchFamily="18" charset="0"/>
              </a:rPr>
              <a:t>that students are supposed to perform – often referred to as </a:t>
            </a:r>
            <a:r>
              <a:rPr lang="en-US" sz="2800" i="1" dirty="0">
                <a:latin typeface="Times New Roman" pitchFamily="18" charset="0"/>
                <a:ea typeface="仿宋" panose="02010609060101010101" pitchFamily="49" charset="-122"/>
                <a:cs typeface="Times New Roman" pitchFamily="18" charset="0"/>
              </a:rPr>
              <a:t>cookbook </a:t>
            </a:r>
            <a:r>
              <a:rPr lang="en-US" sz="2800" dirty="0">
                <a:latin typeface="Times New Roman" pitchFamily="18" charset="0"/>
                <a:ea typeface="仿宋" panose="02010609060101010101" pitchFamily="49" charset="-122"/>
                <a:cs typeface="Times New Roman" pitchFamily="18" charset="0"/>
              </a:rPr>
              <a:t>procedures.</a:t>
            </a:r>
            <a:r>
              <a:rPr lang="en-US" sz="2800" dirty="0" smtClean="0">
                <a:latin typeface="Times New Roman" pitchFamily="18" charset="0"/>
                <a:ea typeface="仿宋" panose="02010609060101010101" pitchFamily="49" charset="-122"/>
                <a:cs typeface="Times New Roman" pitchFamily="18" charset="0"/>
              </a:rPr>
              <a:t> </a:t>
            </a:r>
            <a:r>
              <a:rPr lang="zh-CN" altLang="en-US" sz="2800" dirty="0" smtClean="0">
                <a:latin typeface="Times New Roman" pitchFamily="18" charset="0"/>
                <a:ea typeface="仿宋" panose="02010609060101010101" pitchFamily="49" charset="-122"/>
                <a:cs typeface="Times New Roman" pitchFamily="18" charset="0"/>
              </a:rPr>
              <a:t>（大多数科学教师安排学生做实验时，大多数课堂使用既定顺序步骤的材料，来要求学生完成实验，总是参照如同菜谱上的步骤一样。）</a:t>
            </a:r>
            <a:r>
              <a:rPr lang="en-US" sz="2800" dirty="0" smtClean="0">
                <a:latin typeface="Times New Roman" pitchFamily="18" charset="0"/>
                <a:ea typeface="仿宋" panose="02010609060101010101" pitchFamily="49" charset="-122"/>
                <a:cs typeface="Times New Roman" pitchFamily="18" charset="0"/>
              </a:rPr>
              <a:t/>
            </a:r>
            <a:br>
              <a:rPr lang="en-US" sz="2800" dirty="0" smtClean="0">
                <a:latin typeface="Times New Roman" pitchFamily="18" charset="0"/>
                <a:ea typeface="仿宋" panose="02010609060101010101" pitchFamily="49" charset="-122"/>
                <a:cs typeface="Times New Roman" pitchFamily="18" charset="0"/>
              </a:rPr>
            </a:br>
            <a:r>
              <a:rPr lang="en-US" sz="2800" dirty="0" smtClean="0">
                <a:latin typeface="Times New Roman" pitchFamily="18" charset="0"/>
                <a:ea typeface="仿宋" panose="02010609060101010101" pitchFamily="49" charset="-122"/>
                <a:cs typeface="Times New Roman" pitchFamily="18" charset="0"/>
              </a:rPr>
              <a:t> </a:t>
            </a:r>
            <a:r>
              <a:rPr lang="en-US" sz="2800" dirty="0">
                <a:latin typeface="Times New Roman" pitchFamily="18" charset="0"/>
                <a:ea typeface="仿宋" panose="02010609060101010101" pitchFamily="49" charset="-122"/>
                <a:cs typeface="Times New Roman" pitchFamily="18" charset="0"/>
              </a:rPr>
              <a:t/>
            </a:r>
            <a:br>
              <a:rPr lang="en-US" sz="2800" dirty="0">
                <a:latin typeface="Times New Roman" pitchFamily="18" charset="0"/>
                <a:ea typeface="仿宋" panose="02010609060101010101" pitchFamily="49" charset="-122"/>
                <a:cs typeface="Times New Roman" pitchFamily="18" charset="0"/>
              </a:rPr>
            </a:br>
            <a:r>
              <a:rPr lang="en-US" sz="2800" dirty="0">
                <a:latin typeface="Times New Roman" pitchFamily="18" charset="0"/>
                <a:ea typeface="仿宋" panose="02010609060101010101" pitchFamily="49" charset="-122"/>
                <a:cs typeface="Times New Roman" pitchFamily="18" charset="0"/>
              </a:rPr>
              <a:t> </a:t>
            </a:r>
            <a:br>
              <a:rPr lang="en-US" sz="2800" dirty="0">
                <a:latin typeface="Times New Roman" pitchFamily="18" charset="0"/>
                <a:ea typeface="仿宋" panose="02010609060101010101" pitchFamily="49" charset="-122"/>
                <a:cs typeface="Times New Roman" pitchFamily="18" charset="0"/>
              </a:rPr>
            </a:br>
            <a:endParaRPr lang="en-US" altLang="zh-CN" sz="2800" dirty="0">
              <a:latin typeface="Times New Roman" pitchFamily="18" charset="0"/>
              <a:ea typeface="仿宋" panose="02010609060101010101" pitchFamily="49"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7566" y="116632"/>
            <a:ext cx="7817578" cy="792088"/>
          </a:xfrm>
        </p:spPr>
        <p:txBody>
          <a:bodyPr/>
          <a:lstStyle/>
          <a:p>
            <a:pPr algn="ctr"/>
            <a:r>
              <a:rPr lang="zh-CN" altLang="en-US" dirty="0" smtClean="0">
                <a:solidFill>
                  <a:srgbClr val="C00000"/>
                </a:solidFill>
                <a:latin typeface="隶书" pitchFamily="49" charset="-122"/>
                <a:ea typeface="隶书" pitchFamily="49" charset="-122"/>
              </a:rPr>
              <a:t>二、基于项目的科学</a:t>
            </a:r>
            <a:endParaRPr lang="zh-CN" altLang="en-US" dirty="0">
              <a:solidFill>
                <a:srgbClr val="C00000"/>
              </a:solidFill>
            </a:endParaRPr>
          </a:p>
        </p:txBody>
      </p:sp>
      <p:sp>
        <p:nvSpPr>
          <p:cNvPr id="3" name="内容占位符 2"/>
          <p:cNvSpPr>
            <a:spLocks noGrp="1"/>
          </p:cNvSpPr>
          <p:nvPr>
            <p:ph sz="quarter" idx="1"/>
          </p:nvPr>
        </p:nvSpPr>
        <p:spPr>
          <a:xfrm>
            <a:off x="179512" y="908720"/>
            <a:ext cx="7745288" cy="5565232"/>
          </a:xfrm>
        </p:spPr>
        <p:txBody>
          <a:bodyPr>
            <a:normAutofit/>
          </a:bodyPr>
          <a:lstStyle/>
          <a:p>
            <a:pPr>
              <a:lnSpc>
                <a:spcPct val="145000"/>
              </a:lnSpc>
              <a:buNone/>
            </a:pPr>
            <a:r>
              <a:rPr lang="en-US" altLang="zh-CN" sz="2800" b="1" dirty="0">
                <a:latin typeface="Times New Roman" pitchFamily="18" charset="0"/>
                <a:ea typeface="仿宋" panose="02010609060101010101" pitchFamily="49" charset="-122"/>
                <a:cs typeface="Times New Roman" pitchFamily="18" charset="0"/>
              </a:rPr>
              <a:t>II. Solutions </a:t>
            </a:r>
            <a:r>
              <a:rPr lang="zh-CN" altLang="en-US" sz="2800" b="1" dirty="0">
                <a:latin typeface="Times New Roman" pitchFamily="18" charset="0"/>
                <a:ea typeface="仿宋" panose="02010609060101010101" pitchFamily="49" charset="-122"/>
                <a:cs typeface="Times New Roman" pitchFamily="18" charset="0"/>
              </a:rPr>
              <a:t>（解决方案）</a:t>
            </a:r>
            <a:endParaRPr lang="en-US" altLang="zh-CN" sz="2800" b="1" dirty="0">
              <a:latin typeface="Times New Roman" pitchFamily="18" charset="0"/>
              <a:ea typeface="仿宋" panose="02010609060101010101" pitchFamily="49" charset="-122"/>
              <a:cs typeface="Times New Roman" pitchFamily="18" charset="0"/>
            </a:endParaRPr>
          </a:p>
          <a:p>
            <a:pPr>
              <a:lnSpc>
                <a:spcPct val="145000"/>
              </a:lnSpc>
              <a:buNone/>
            </a:pPr>
            <a:r>
              <a:rPr lang="en-US" altLang="zh-CN" sz="2800" dirty="0" smtClean="0">
                <a:latin typeface="Times New Roman" pitchFamily="18" charset="0"/>
                <a:ea typeface="仿宋" panose="02010609060101010101" pitchFamily="49" charset="-122"/>
                <a:cs typeface="Times New Roman" pitchFamily="18" charset="0"/>
              </a:rPr>
              <a:t>1. S</a:t>
            </a:r>
            <a:r>
              <a:rPr lang="en-US" sz="2800" dirty="0" smtClean="0">
                <a:latin typeface="Times New Roman" pitchFamily="18" charset="0"/>
                <a:ea typeface="仿宋" panose="02010609060101010101" pitchFamily="49" charset="-122"/>
                <a:cs typeface="Times New Roman" pitchFamily="18" charset="0"/>
              </a:rPr>
              <a:t>everal </a:t>
            </a:r>
            <a:r>
              <a:rPr lang="en-US" sz="2800" dirty="0">
                <a:latin typeface="Times New Roman" pitchFamily="18" charset="0"/>
                <a:ea typeface="仿宋" panose="02010609060101010101" pitchFamily="49" charset="-122"/>
                <a:cs typeface="Times New Roman" pitchFamily="18" charset="0"/>
              </a:rPr>
              <a:t>researchers began to work collaboratively </a:t>
            </a:r>
            <a:r>
              <a:rPr lang="en-US" sz="2800" dirty="0" smtClean="0">
                <a:latin typeface="Times New Roman" pitchFamily="18" charset="0"/>
                <a:ea typeface="仿宋" panose="02010609060101010101" pitchFamily="49" charset="-122"/>
                <a:cs typeface="Times New Roman" pitchFamily="18" charset="0"/>
              </a:rPr>
              <a:t>with middle </a:t>
            </a:r>
            <a:r>
              <a:rPr lang="en-US" sz="2800" dirty="0">
                <a:latin typeface="Times New Roman" pitchFamily="18" charset="0"/>
                <a:ea typeface="仿宋" panose="02010609060101010101" pitchFamily="49" charset="-122"/>
                <a:cs typeface="Times New Roman" pitchFamily="18" charset="0"/>
              </a:rPr>
              <a:t>school and high school science teachers to develop project-based instructions </a:t>
            </a:r>
            <a:r>
              <a:rPr lang="en-US" sz="2800" dirty="0" smtClean="0">
                <a:latin typeface="Times New Roman" pitchFamily="18" charset="0"/>
                <a:ea typeface="仿宋" panose="02010609060101010101" pitchFamily="49" charset="-122"/>
                <a:cs typeface="Times New Roman" pitchFamily="18" charset="0"/>
              </a:rPr>
              <a:t>in science.</a:t>
            </a:r>
          </a:p>
          <a:p>
            <a:pPr>
              <a:lnSpc>
                <a:spcPct val="145000"/>
              </a:lnSpc>
              <a:buNone/>
            </a:pPr>
            <a:r>
              <a:rPr lang="zh-CN" altLang="en-US" sz="2800" dirty="0" smtClean="0">
                <a:latin typeface="Times New Roman" pitchFamily="18" charset="0"/>
                <a:ea typeface="仿宋" panose="02010609060101010101" pitchFamily="49" charset="-122"/>
                <a:cs typeface="Times New Roman" pitchFamily="18" charset="0"/>
              </a:rPr>
              <a:t>（一些研究者开始和初中高中科学教师合作，在科学课程中开展基于项目的教学。）</a:t>
            </a:r>
            <a:endParaRPr lang="en-US" sz="2800" dirty="0" smtClean="0">
              <a:latin typeface="Times New Roman" pitchFamily="18" charset="0"/>
              <a:ea typeface="仿宋" panose="02010609060101010101" pitchFamily="49"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2880"/>
            <a:ext cx="7467600" cy="659552"/>
          </a:xfrm>
        </p:spPr>
        <p:txBody>
          <a:bodyPr/>
          <a:lstStyle/>
          <a:p>
            <a:pPr algn="ctr"/>
            <a:r>
              <a:rPr lang="zh-CN" altLang="en-US" dirty="0" smtClean="0">
                <a:solidFill>
                  <a:srgbClr val="C00000"/>
                </a:solidFill>
                <a:latin typeface="隶书" pitchFamily="49" charset="-122"/>
                <a:ea typeface="隶书" pitchFamily="49" charset="-122"/>
              </a:rPr>
              <a:t>二、基于项目的科学</a:t>
            </a:r>
            <a:endParaRPr lang="zh-CN" altLang="en-US" dirty="0">
              <a:solidFill>
                <a:srgbClr val="C00000"/>
              </a:solidFill>
            </a:endParaRPr>
          </a:p>
        </p:txBody>
      </p:sp>
      <p:sp>
        <p:nvSpPr>
          <p:cNvPr id="3" name="内容占位符 2"/>
          <p:cNvSpPr>
            <a:spLocks noGrp="1"/>
          </p:cNvSpPr>
          <p:nvPr>
            <p:ph sz="quarter" idx="1"/>
          </p:nvPr>
        </p:nvSpPr>
        <p:spPr>
          <a:xfrm>
            <a:off x="457200" y="332656"/>
            <a:ext cx="7467600" cy="6141296"/>
          </a:xfrm>
        </p:spPr>
        <p:txBody>
          <a:bodyPr>
            <a:noAutofit/>
          </a:bodyPr>
          <a:lstStyle/>
          <a:p>
            <a:pPr>
              <a:lnSpc>
                <a:spcPct val="145000"/>
              </a:lnSpc>
              <a:buNone/>
            </a:pPr>
            <a:r>
              <a:rPr lang="en-US" altLang="zh-CN" b="1" dirty="0">
                <a:latin typeface="Times New Roman" pitchFamily="18" charset="0"/>
                <a:cs typeface="Times New Roman" pitchFamily="18" charset="0"/>
              </a:rPr>
              <a:t>II. Solutions </a:t>
            </a:r>
            <a:r>
              <a:rPr lang="zh-CN" altLang="en-US" b="1" dirty="0">
                <a:latin typeface="Times New Roman" pitchFamily="18" charset="0"/>
                <a:cs typeface="Times New Roman" pitchFamily="18" charset="0"/>
              </a:rPr>
              <a:t>（解决方案</a:t>
            </a:r>
            <a:r>
              <a:rPr lang="zh-CN" altLang="en-US" b="1" dirty="0" smtClean="0">
                <a:latin typeface="Times New Roman" pitchFamily="18" charset="0"/>
                <a:cs typeface="Times New Roman" pitchFamily="18" charset="0"/>
              </a:rPr>
              <a:t>）</a:t>
            </a:r>
            <a:endParaRPr lang="en-US" altLang="zh-CN" b="1" dirty="0">
              <a:latin typeface="Times New Roman" pitchFamily="18" charset="0"/>
              <a:cs typeface="Times New Roman" pitchFamily="18" charset="0"/>
            </a:endParaRPr>
          </a:p>
          <a:p>
            <a:pPr>
              <a:lnSpc>
                <a:spcPct val="145000"/>
              </a:lnSpc>
              <a:buNone/>
            </a:pPr>
            <a:r>
              <a:rPr lang="en-US" altLang="zh-CN" sz="2000" dirty="0" smtClean="0">
                <a:latin typeface="Times New Roman" pitchFamily="18" charset="0"/>
                <a:ea typeface="仿宋" panose="02010609060101010101" pitchFamily="49" charset="-122"/>
                <a:cs typeface="Times New Roman" pitchFamily="18" charset="0"/>
              </a:rPr>
              <a:t>2</a:t>
            </a:r>
            <a:r>
              <a:rPr lang="en-US" altLang="zh-CN" sz="2000" dirty="0">
                <a:latin typeface="Times New Roman" pitchFamily="18" charset="0"/>
                <a:ea typeface="仿宋" panose="02010609060101010101" pitchFamily="49" charset="-122"/>
                <a:cs typeface="Times New Roman" pitchFamily="18" charset="0"/>
              </a:rPr>
              <a:t>.  </a:t>
            </a:r>
            <a:r>
              <a:rPr lang="en-US" altLang="zh-CN" sz="2000" dirty="0" smtClean="0">
                <a:latin typeface="Times New Roman" pitchFamily="18" charset="0"/>
                <a:ea typeface="仿宋" panose="02010609060101010101" pitchFamily="49" charset="-122"/>
                <a:cs typeface="Times New Roman" pitchFamily="18" charset="0"/>
              </a:rPr>
              <a:t>S</a:t>
            </a:r>
            <a:r>
              <a:rPr lang="en-US" sz="2000" dirty="0" smtClean="0">
                <a:latin typeface="Times New Roman" pitchFamily="18" charset="0"/>
                <a:ea typeface="仿宋" panose="02010609060101010101" pitchFamily="49" charset="-122"/>
                <a:cs typeface="Times New Roman" pitchFamily="18" charset="0"/>
              </a:rPr>
              <a:t>tudents </a:t>
            </a:r>
            <a:r>
              <a:rPr lang="en-US" sz="2000" dirty="0">
                <a:latin typeface="Times New Roman" pitchFamily="18" charset="0"/>
                <a:cs typeface="Times New Roman" pitchFamily="18" charset="0"/>
              </a:rPr>
              <a:t>engage in real, meaningful problems that are important to them and that mirror </a:t>
            </a:r>
            <a:r>
              <a:rPr lang="en-US" sz="2000" dirty="0" smtClean="0">
                <a:latin typeface="Times New Roman" pitchFamily="18" charset="0"/>
                <a:cs typeface="Times New Roman" pitchFamily="18" charset="0"/>
              </a:rPr>
              <a:t>what scientists </a:t>
            </a:r>
            <a:r>
              <a:rPr lang="en-US" sz="2000" dirty="0">
                <a:latin typeface="Times New Roman" pitchFamily="18" charset="0"/>
                <a:cs typeface="Times New Roman" pitchFamily="18" charset="0"/>
              </a:rPr>
              <a:t>do. A project-based science classroom allows students to explore </a:t>
            </a:r>
            <a:r>
              <a:rPr lang="en-US" sz="2000" dirty="0" smtClean="0">
                <a:latin typeface="Times New Roman" pitchFamily="18" charset="0"/>
                <a:cs typeface="Times New Roman" pitchFamily="18" charset="0"/>
              </a:rPr>
              <a:t>phenomena, investigate </a:t>
            </a:r>
            <a:r>
              <a:rPr lang="en-US" sz="2000" dirty="0">
                <a:latin typeface="Times New Roman" pitchFamily="18" charset="0"/>
                <a:cs typeface="Times New Roman" pitchFamily="18" charset="0"/>
              </a:rPr>
              <a:t>questions, discuss their ideas, engage in scientific practices, challenge the ideas </a:t>
            </a:r>
            <a:r>
              <a:rPr lang="en-US" sz="2000" dirty="0" smtClean="0">
                <a:latin typeface="Times New Roman" pitchFamily="18" charset="0"/>
                <a:cs typeface="Times New Roman" pitchFamily="18" charset="0"/>
              </a:rPr>
              <a:t>of others</a:t>
            </a:r>
            <a:r>
              <a:rPr lang="en-US" sz="2000" dirty="0">
                <a:latin typeface="Times New Roman" pitchFamily="18" charset="0"/>
                <a:cs typeface="Times New Roman" pitchFamily="18" charset="0"/>
              </a:rPr>
              <a:t>, try out new ideas, and construct and revise models. Research shows that PBL has </a:t>
            </a:r>
            <a:r>
              <a:rPr lang="en-US" sz="2000" dirty="0" smtClean="0">
                <a:latin typeface="Times New Roman" pitchFamily="18" charset="0"/>
                <a:cs typeface="Times New Roman" pitchFamily="18" charset="0"/>
              </a:rPr>
              <a:t>the potential </a:t>
            </a:r>
            <a:r>
              <a:rPr lang="en-US" sz="2000" dirty="0">
                <a:latin typeface="Times New Roman" pitchFamily="18" charset="0"/>
                <a:cs typeface="Times New Roman" pitchFamily="18" charset="0"/>
              </a:rPr>
              <a:t>to help all students – regardless of culture, race, or gender – engage in and </a:t>
            </a:r>
            <a:r>
              <a:rPr lang="en-US" sz="2000" dirty="0" smtClean="0">
                <a:latin typeface="Times New Roman" pitchFamily="18" charset="0"/>
                <a:cs typeface="Times New Roman" pitchFamily="18" charset="0"/>
              </a:rPr>
              <a:t>learn science.</a:t>
            </a:r>
            <a:r>
              <a:rPr lang="zh-CN" altLang="en-US" sz="2000" dirty="0" smtClean="0">
                <a:latin typeface="Times New Roman" pitchFamily="18" charset="0"/>
                <a:cs typeface="Times New Roman" pitchFamily="18" charset="0"/>
              </a:rPr>
              <a:t>（学生参与他们自己觉得重要且真实、有意义的问题之中，并借鉴科学家的做法。基于项目的科学课堂允许学生探索现象、调查问题、交流看法、参与科学实践，挑战别人思想，尝试新思想，建构和修正模型。研究表明，基于项目的学习有可能帮助所有的学生参与并学习科学，不管他们的文化、种族和性别如何。）</a:t>
            </a: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171400"/>
            <a:ext cx="7467600" cy="720080"/>
          </a:xfrm>
        </p:spPr>
        <p:txBody>
          <a:bodyPr/>
          <a:lstStyle/>
          <a:p>
            <a:pPr algn="ctr"/>
            <a:r>
              <a:rPr lang="zh-CN" altLang="en-US" dirty="0" smtClean="0">
                <a:solidFill>
                  <a:srgbClr val="C00000"/>
                </a:solidFill>
                <a:latin typeface="隶书" pitchFamily="49" charset="-122"/>
                <a:ea typeface="隶书" pitchFamily="49" charset="-122"/>
              </a:rPr>
              <a:t>二、基于项目的科学</a:t>
            </a:r>
            <a:endParaRPr lang="zh-CN" altLang="en-US" dirty="0">
              <a:solidFill>
                <a:srgbClr val="C00000"/>
              </a:solidFill>
            </a:endParaRPr>
          </a:p>
        </p:txBody>
      </p:sp>
      <p:sp>
        <p:nvSpPr>
          <p:cNvPr id="3" name="内容占位符 2"/>
          <p:cNvSpPr>
            <a:spLocks noGrp="1"/>
          </p:cNvSpPr>
          <p:nvPr>
            <p:ph sz="quarter" idx="1"/>
          </p:nvPr>
        </p:nvSpPr>
        <p:spPr>
          <a:xfrm>
            <a:off x="395536" y="476672"/>
            <a:ext cx="7467600" cy="5593832"/>
          </a:xfrm>
        </p:spPr>
        <p:txBody>
          <a:bodyPr>
            <a:noAutofit/>
          </a:bodyPr>
          <a:lstStyle/>
          <a:p>
            <a:pPr>
              <a:lnSpc>
                <a:spcPct val="145000"/>
              </a:lnSpc>
              <a:buNone/>
            </a:pPr>
            <a:r>
              <a:rPr lang="en-US" altLang="zh-CN" b="1" dirty="0" smtClean="0">
                <a:latin typeface="Times New Roman" pitchFamily="18" charset="0"/>
                <a:ea typeface="仿宋" panose="02010609060101010101" pitchFamily="49" charset="-122"/>
                <a:cs typeface="Times New Roman" pitchFamily="18" charset="0"/>
              </a:rPr>
              <a:t>II. Solutions </a:t>
            </a:r>
            <a:r>
              <a:rPr lang="zh-CN" altLang="en-US" b="1" dirty="0" smtClean="0">
                <a:latin typeface="Times New Roman" pitchFamily="18" charset="0"/>
                <a:ea typeface="仿宋" panose="02010609060101010101" pitchFamily="49" charset="-122"/>
                <a:cs typeface="Times New Roman" pitchFamily="18" charset="0"/>
              </a:rPr>
              <a:t>（解决方案）</a:t>
            </a:r>
            <a:endParaRPr lang="en-US" altLang="zh-CN" b="1" dirty="0" smtClean="0">
              <a:latin typeface="Times New Roman" pitchFamily="18" charset="0"/>
              <a:ea typeface="仿宋" panose="02010609060101010101" pitchFamily="49" charset="-122"/>
              <a:cs typeface="Times New Roman" pitchFamily="18" charset="0"/>
            </a:endParaRPr>
          </a:p>
          <a:p>
            <a:pPr>
              <a:lnSpc>
                <a:spcPct val="145000"/>
              </a:lnSpc>
              <a:buNone/>
            </a:pPr>
            <a:r>
              <a:rPr lang="en-US" dirty="0" smtClean="0">
                <a:latin typeface="Times New Roman" pitchFamily="18" charset="0"/>
                <a:ea typeface="仿宋" panose="02010609060101010101" pitchFamily="49" charset="-122"/>
                <a:cs typeface="Times New Roman" pitchFamily="18" charset="0"/>
              </a:rPr>
              <a:t>3. The </a:t>
            </a:r>
            <a:r>
              <a:rPr lang="en-US" i="1" dirty="0" smtClean="0">
                <a:latin typeface="Times New Roman" pitchFamily="18" charset="0"/>
                <a:ea typeface="仿宋" panose="02010609060101010101" pitchFamily="49" charset="-122"/>
                <a:cs typeface="Times New Roman" pitchFamily="18" charset="0"/>
              </a:rPr>
              <a:t>Framework for K-12 Science Education </a:t>
            </a:r>
            <a:r>
              <a:rPr lang="en-US" dirty="0" smtClean="0">
                <a:latin typeface="Times New Roman" pitchFamily="18" charset="0"/>
                <a:ea typeface="仿宋" panose="02010609060101010101" pitchFamily="49" charset="-122"/>
                <a:cs typeface="Times New Roman" pitchFamily="18" charset="0"/>
              </a:rPr>
              <a:t>(NRC, 2012) highlights the importance of students using various scientific practices, blended with the core ideas of science, to promote personal decision making, participation in societal and cultural affairs, and economic productivity. </a:t>
            </a:r>
            <a:r>
              <a:rPr lang="zh-CN" altLang="en-US" dirty="0" smtClean="0">
                <a:latin typeface="Times New Roman" pitchFamily="18" charset="0"/>
                <a:ea typeface="仿宋" panose="02010609060101010101" pitchFamily="49" charset="-122"/>
                <a:cs typeface="Times New Roman" pitchFamily="18" charset="0"/>
              </a:rPr>
              <a:t>（</a:t>
            </a:r>
            <a:r>
              <a:rPr lang="en-US" altLang="zh-CN" dirty="0" smtClean="0">
                <a:latin typeface="Times New Roman" pitchFamily="18" charset="0"/>
                <a:ea typeface="仿宋" panose="02010609060101010101" pitchFamily="49" charset="-122"/>
                <a:cs typeface="Times New Roman" pitchFamily="18" charset="0"/>
              </a:rPr>
              <a:t>K12</a:t>
            </a:r>
            <a:r>
              <a:rPr lang="zh-CN" altLang="en-US" dirty="0" smtClean="0">
                <a:latin typeface="Times New Roman" pitchFamily="18" charset="0"/>
                <a:ea typeface="仿宋" panose="02010609060101010101" pitchFamily="49" charset="-122"/>
                <a:cs typeface="Times New Roman" pitchFamily="18" charset="0"/>
              </a:rPr>
              <a:t>科学教育框架强调学生结合科学的核心思想，通过各种形式的科学实践，来促进个人的决策能力，参与社会和文化事务以及经济生产率的重要性。）</a:t>
            </a:r>
            <a:endParaRPr lang="zh-CN" altLang="en-US" dirty="0">
              <a:latin typeface="Times New Roman" pitchFamily="18" charset="0"/>
              <a:ea typeface="仿宋" panose="02010609060101010101" pitchFamily="49"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91440"/>
            <a:ext cx="7467600" cy="745272"/>
          </a:xfrm>
        </p:spPr>
        <p:txBody>
          <a:bodyPr>
            <a:normAutofit/>
          </a:bodyPr>
          <a:lstStyle/>
          <a:p>
            <a:pPr algn="ctr"/>
            <a:r>
              <a:rPr lang="zh-CN" altLang="en-US" dirty="0" smtClean="0">
                <a:solidFill>
                  <a:srgbClr val="C00000"/>
                </a:solidFill>
                <a:latin typeface="隶书" pitchFamily="49" charset="-122"/>
                <a:ea typeface="隶书" pitchFamily="49" charset="-122"/>
              </a:rPr>
              <a:t>二、基于项目的科学</a:t>
            </a:r>
            <a:endParaRPr lang="zh-CN" altLang="en-US" dirty="0">
              <a:solidFill>
                <a:srgbClr val="C00000"/>
              </a:solidFill>
            </a:endParaRPr>
          </a:p>
        </p:txBody>
      </p:sp>
      <p:sp>
        <p:nvSpPr>
          <p:cNvPr id="3" name="内容占位符 2"/>
          <p:cNvSpPr>
            <a:spLocks noGrp="1"/>
          </p:cNvSpPr>
          <p:nvPr>
            <p:ph sz="quarter" idx="1"/>
          </p:nvPr>
        </p:nvSpPr>
        <p:spPr>
          <a:xfrm>
            <a:off x="457200" y="764704"/>
            <a:ext cx="7467600" cy="5709248"/>
          </a:xfrm>
        </p:spPr>
        <p:txBody>
          <a:bodyPr>
            <a:normAutofit/>
          </a:bodyPr>
          <a:lstStyle/>
          <a:p>
            <a:pPr>
              <a:lnSpc>
                <a:spcPct val="135000"/>
              </a:lnSpc>
              <a:buNone/>
            </a:pPr>
            <a:r>
              <a:rPr lang="en-US" altLang="zh-CN" b="1" dirty="0" smtClean="0">
                <a:latin typeface="Times New Roman" pitchFamily="18" charset="0"/>
                <a:cs typeface="Times New Roman" pitchFamily="18" charset="0"/>
              </a:rPr>
              <a:t>II. Solutions </a:t>
            </a:r>
            <a:r>
              <a:rPr lang="zh-CN" altLang="en-US" b="1" dirty="0" smtClean="0">
                <a:latin typeface="Times New Roman" pitchFamily="18" charset="0"/>
                <a:cs typeface="Times New Roman" pitchFamily="18" charset="0"/>
              </a:rPr>
              <a:t>（解决方案）</a:t>
            </a:r>
            <a:endParaRPr lang="en-US" altLang="zh-CN" b="1" dirty="0" smtClean="0">
              <a:latin typeface="Times New Roman" pitchFamily="18" charset="0"/>
              <a:cs typeface="Times New Roman" pitchFamily="18" charset="0"/>
            </a:endParaRPr>
          </a:p>
          <a:p>
            <a:pPr>
              <a:lnSpc>
                <a:spcPct val="135000"/>
              </a:lnSpc>
              <a:buNone/>
            </a:pPr>
            <a:r>
              <a:rPr lang="en-US" dirty="0" smtClean="0">
                <a:latin typeface="Times New Roman" pitchFamily="18" charset="0"/>
                <a:cs typeface="Times New Roman" pitchFamily="18" charset="0"/>
              </a:rPr>
              <a:t>3. By engaging in scientific and engineering practices, learners construct meaning by doing science rather than passively taking in information. Learning scientists have demonstrated that children develop deeper understanding by cognitively engaging in the exploration of phenomena (NRC, 2012).</a:t>
            </a:r>
            <a:r>
              <a:rPr lang="zh-CN" altLang="en-US" dirty="0" smtClean="0">
                <a:latin typeface="Times New Roman" pitchFamily="18" charset="0"/>
                <a:cs typeface="Times New Roman" pitchFamily="18" charset="0"/>
              </a:rPr>
              <a:t>（通过参与科学与工程实践，学习者依靠实践行动而不是被动吸收信息来建构意义。学习科学家证实儿童通过认知参与现象探究来促进深层理解。）</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99392"/>
            <a:ext cx="7467600" cy="648072"/>
          </a:xfrm>
        </p:spPr>
        <p:txBody>
          <a:bodyPr>
            <a:normAutofit/>
          </a:bodyPr>
          <a:lstStyle/>
          <a:p>
            <a:pPr algn="ctr"/>
            <a:r>
              <a:rPr lang="zh-CN" altLang="en-US" dirty="0">
                <a:solidFill>
                  <a:srgbClr val="C00000"/>
                </a:solidFill>
                <a:latin typeface="隶书" pitchFamily="49" charset="-122"/>
                <a:ea typeface="隶书" pitchFamily="49" charset="-122"/>
              </a:rPr>
              <a:t>三、基于项目学习环境的特征</a:t>
            </a:r>
          </a:p>
        </p:txBody>
      </p:sp>
      <p:sp>
        <p:nvSpPr>
          <p:cNvPr id="3" name="内容占位符 2"/>
          <p:cNvSpPr>
            <a:spLocks noGrp="1"/>
          </p:cNvSpPr>
          <p:nvPr>
            <p:ph sz="quarter" idx="1"/>
          </p:nvPr>
        </p:nvSpPr>
        <p:spPr>
          <a:xfrm>
            <a:off x="467544" y="470263"/>
            <a:ext cx="7467600" cy="5571641"/>
          </a:xfrm>
        </p:spPr>
        <p:txBody>
          <a:bodyPr>
            <a:noAutofit/>
          </a:bodyPr>
          <a:lstStyle/>
          <a:p>
            <a:pPr>
              <a:lnSpc>
                <a:spcPts val="2880"/>
              </a:lnSpc>
              <a:buNone/>
            </a:pPr>
            <a:r>
              <a:rPr lang="en-US" b="1" dirty="0" smtClean="0">
                <a:latin typeface="Times New Roman" pitchFamily="18" charset="0"/>
                <a:ea typeface="仿宋" panose="02010609060101010101" pitchFamily="49" charset="-122"/>
                <a:cs typeface="Times New Roman" pitchFamily="18" charset="0"/>
              </a:rPr>
              <a:t>Feature 1: Driving Questions </a:t>
            </a:r>
          </a:p>
          <a:p>
            <a:pPr>
              <a:lnSpc>
                <a:spcPts val="2880"/>
              </a:lnSpc>
              <a:buNone/>
            </a:pPr>
            <a:r>
              <a:rPr lang="zh-CN" altLang="en-US" dirty="0" smtClean="0">
                <a:latin typeface="Times New Roman" pitchFamily="18" charset="0"/>
                <a:ea typeface="仿宋" panose="02010609060101010101" pitchFamily="49" charset="-122"/>
                <a:cs typeface="Times New Roman" pitchFamily="18" charset="0"/>
              </a:rPr>
              <a:t>（特征一、驱动问题）</a:t>
            </a:r>
            <a:endParaRPr lang="en-US" dirty="0" smtClean="0">
              <a:latin typeface="Times New Roman" pitchFamily="18" charset="0"/>
              <a:ea typeface="仿宋" panose="02010609060101010101" pitchFamily="49" charset="-122"/>
              <a:cs typeface="Times New Roman" pitchFamily="18" charset="0"/>
            </a:endParaRPr>
          </a:p>
          <a:p>
            <a:pPr marL="0" indent="0">
              <a:lnSpc>
                <a:spcPts val="2880"/>
              </a:lnSpc>
              <a:buNone/>
            </a:pPr>
            <a:r>
              <a:rPr lang="en-US" altLang="zh-CN" dirty="0" smtClean="0">
                <a:latin typeface="Times New Roman" pitchFamily="18" charset="0"/>
                <a:ea typeface="仿宋" panose="02010609060101010101" pitchFamily="49" charset="-122"/>
                <a:cs typeface="Times New Roman" pitchFamily="18" charset="0"/>
              </a:rPr>
              <a:t>1.  Role</a:t>
            </a:r>
            <a:r>
              <a:rPr lang="zh-CN" altLang="en-US" dirty="0" smtClean="0">
                <a:latin typeface="Times New Roman" pitchFamily="18" charset="0"/>
                <a:ea typeface="仿宋" panose="02010609060101010101" pitchFamily="49" charset="-122"/>
                <a:cs typeface="Times New Roman" pitchFamily="18" charset="0"/>
              </a:rPr>
              <a:t>（作用）</a:t>
            </a:r>
            <a:endParaRPr lang="en-US" altLang="zh-CN" dirty="0" smtClean="0">
              <a:latin typeface="Times New Roman" pitchFamily="18" charset="0"/>
              <a:ea typeface="仿宋" panose="02010609060101010101" pitchFamily="49" charset="-122"/>
              <a:cs typeface="Times New Roman" pitchFamily="18" charset="0"/>
            </a:endParaRPr>
          </a:p>
          <a:p>
            <a:pPr marL="514350" indent="-514350">
              <a:lnSpc>
                <a:spcPct val="150000"/>
              </a:lnSpc>
              <a:buNone/>
            </a:pPr>
            <a:r>
              <a:rPr lang="en-US" dirty="0" smtClean="0">
                <a:latin typeface="Times New Roman" pitchFamily="18" charset="0"/>
                <a:ea typeface="仿宋" panose="02010609060101010101" pitchFamily="49" charset="-122"/>
                <a:cs typeface="Times New Roman" pitchFamily="18" charset="0"/>
              </a:rPr>
              <a:t>     1) The driving question serves to organize and drive activities of the project, provides a context in which students can use and explore learning goals and scientific practices, and provides continuity and coherence to the full range of project activities. </a:t>
            </a:r>
            <a:r>
              <a:rPr lang="zh-CN" altLang="en-US" dirty="0" smtClean="0">
                <a:latin typeface="Times New Roman" pitchFamily="18" charset="0"/>
                <a:ea typeface="仿宋" panose="02010609060101010101" pitchFamily="49" charset="-122"/>
                <a:cs typeface="Times New Roman" pitchFamily="18" charset="0"/>
              </a:rPr>
              <a:t>（驱动问题用以组织和推进项目活动，提供一种情景以让学生探究学习的目标并开展科学实践，使得整个项目活动连贯一致。）</a:t>
            </a:r>
            <a:r>
              <a:rPr lang="en-US" dirty="0" smtClean="0">
                <a:latin typeface="Times New Roman" pitchFamily="18" charset="0"/>
                <a:ea typeface="仿宋" panose="02010609060101010101" pitchFamily="49" charset="-122"/>
                <a:cs typeface="Times New Roman" pitchFamily="18" charset="0"/>
              </a:rPr>
              <a:t/>
            </a:r>
            <a:br>
              <a:rPr lang="en-US" dirty="0" smtClean="0">
                <a:latin typeface="Times New Roman" pitchFamily="18" charset="0"/>
                <a:ea typeface="仿宋" panose="02010609060101010101" pitchFamily="49" charset="-122"/>
                <a:cs typeface="Times New Roman" pitchFamily="18" charset="0"/>
              </a:rPr>
            </a:br>
            <a:endParaRPr lang="zh-CN" altLang="en-US" dirty="0">
              <a:latin typeface="Times New Roman" pitchFamily="18" charset="0"/>
              <a:ea typeface="仿宋" panose="02010609060101010101" pitchFamily="49"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0"/>
            <a:ext cx="7467600" cy="692696"/>
          </a:xfrm>
        </p:spPr>
        <p:txBody>
          <a:bodyPr>
            <a:normAutofit/>
          </a:bodyPr>
          <a:lstStyle/>
          <a:p>
            <a:pPr algn="ctr"/>
            <a:r>
              <a:rPr lang="zh-CN" altLang="en-US" dirty="0">
                <a:solidFill>
                  <a:srgbClr val="C00000"/>
                </a:solidFill>
                <a:latin typeface="隶书" pitchFamily="49" charset="-122"/>
                <a:ea typeface="隶书" pitchFamily="49" charset="-122"/>
              </a:rPr>
              <a:t>三、基于项目学习环境的特征</a:t>
            </a:r>
          </a:p>
        </p:txBody>
      </p:sp>
      <p:sp>
        <p:nvSpPr>
          <p:cNvPr id="3" name="内容占位符 2"/>
          <p:cNvSpPr>
            <a:spLocks noGrp="1"/>
          </p:cNvSpPr>
          <p:nvPr>
            <p:ph sz="quarter" idx="1"/>
          </p:nvPr>
        </p:nvSpPr>
        <p:spPr>
          <a:xfrm>
            <a:off x="467544" y="692696"/>
            <a:ext cx="7467600" cy="5737848"/>
          </a:xfrm>
        </p:spPr>
        <p:txBody>
          <a:bodyPr>
            <a:noAutofit/>
          </a:bodyPr>
          <a:lstStyle/>
          <a:p>
            <a:pPr>
              <a:lnSpc>
                <a:spcPts val="2880"/>
              </a:lnSpc>
              <a:buNone/>
            </a:pPr>
            <a:r>
              <a:rPr lang="en-US" b="1" dirty="0" smtClean="0">
                <a:latin typeface="Times New Roman" pitchFamily="18" charset="0"/>
                <a:ea typeface="仿宋" panose="02010609060101010101" pitchFamily="49" charset="-122"/>
                <a:cs typeface="Times New Roman" pitchFamily="18" charset="0"/>
              </a:rPr>
              <a:t>Feature 1: Driving Questions</a:t>
            </a:r>
            <a:r>
              <a:rPr lang="en-US" dirty="0" smtClean="0">
                <a:latin typeface="Times New Roman" pitchFamily="18" charset="0"/>
                <a:ea typeface="仿宋" panose="02010609060101010101" pitchFamily="49" charset="-122"/>
                <a:cs typeface="Times New Roman" pitchFamily="18" charset="0"/>
              </a:rPr>
              <a:t> </a:t>
            </a:r>
          </a:p>
          <a:p>
            <a:pPr>
              <a:lnSpc>
                <a:spcPts val="2880"/>
              </a:lnSpc>
              <a:buNone/>
            </a:pPr>
            <a:r>
              <a:rPr lang="zh-CN" altLang="en-US" sz="2000" dirty="0" smtClean="0">
                <a:latin typeface="Times New Roman" pitchFamily="18" charset="0"/>
                <a:ea typeface="仿宋" panose="02010609060101010101" pitchFamily="49" charset="-122"/>
                <a:cs typeface="Times New Roman" pitchFamily="18" charset="0"/>
              </a:rPr>
              <a:t>（特征一、驱动问题）</a:t>
            </a:r>
            <a:endParaRPr lang="en-US" sz="2000" dirty="0" smtClean="0">
              <a:latin typeface="Times New Roman" pitchFamily="18" charset="0"/>
              <a:ea typeface="仿宋" panose="02010609060101010101" pitchFamily="49" charset="-122"/>
              <a:cs typeface="Times New Roman" pitchFamily="18" charset="0"/>
            </a:endParaRPr>
          </a:p>
          <a:p>
            <a:pPr marL="0" indent="0">
              <a:lnSpc>
                <a:spcPts val="2880"/>
              </a:lnSpc>
              <a:buNone/>
            </a:pPr>
            <a:r>
              <a:rPr lang="en-US" altLang="zh-CN" dirty="0" smtClean="0">
                <a:latin typeface="Times New Roman" pitchFamily="18" charset="0"/>
                <a:ea typeface="仿宋" panose="02010609060101010101" pitchFamily="49" charset="-122"/>
                <a:cs typeface="Times New Roman" pitchFamily="18" charset="0"/>
              </a:rPr>
              <a:t>1.  Role</a:t>
            </a:r>
            <a:r>
              <a:rPr lang="zh-CN" altLang="en-US" dirty="0">
                <a:latin typeface="Times New Roman" pitchFamily="18" charset="0"/>
                <a:ea typeface="仿宋" panose="02010609060101010101" pitchFamily="49" charset="-122"/>
                <a:cs typeface="Times New Roman" pitchFamily="18" charset="0"/>
              </a:rPr>
              <a:t>（作用</a:t>
            </a:r>
            <a:r>
              <a:rPr lang="zh-CN" altLang="en-US" dirty="0" smtClean="0">
                <a:latin typeface="Times New Roman" pitchFamily="18" charset="0"/>
                <a:ea typeface="仿宋" panose="02010609060101010101" pitchFamily="49" charset="-122"/>
                <a:cs typeface="Times New Roman" pitchFamily="18" charset="0"/>
              </a:rPr>
              <a:t>）</a:t>
            </a:r>
            <a:endParaRPr lang="en-US" altLang="zh-CN" dirty="0" smtClean="0">
              <a:latin typeface="Times New Roman" pitchFamily="18" charset="0"/>
              <a:ea typeface="仿宋" panose="02010609060101010101" pitchFamily="49" charset="-122"/>
              <a:cs typeface="Times New Roman" pitchFamily="18" charset="0"/>
            </a:endParaRPr>
          </a:p>
          <a:p>
            <a:pPr marL="514350" indent="-514350">
              <a:lnSpc>
                <a:spcPct val="145000"/>
              </a:lnSpc>
              <a:buNone/>
            </a:pPr>
            <a:r>
              <a:rPr lang="en-US" sz="2000" dirty="0" smtClean="0">
                <a:latin typeface="Times New Roman" pitchFamily="18" charset="0"/>
                <a:ea typeface="仿宋" panose="02010609060101010101" pitchFamily="49" charset="-122"/>
                <a:cs typeface="Times New Roman" pitchFamily="18" charset="0"/>
              </a:rPr>
              <a:t>       2</a:t>
            </a:r>
            <a:r>
              <a:rPr lang="zh-CN" altLang="en-US" sz="2000" dirty="0" smtClean="0">
                <a:latin typeface="Times New Roman" pitchFamily="18" charset="0"/>
                <a:ea typeface="仿宋" panose="02010609060101010101" pitchFamily="49" charset="-122"/>
                <a:cs typeface="Times New Roman" pitchFamily="18" charset="0"/>
              </a:rPr>
              <a:t>）</a:t>
            </a:r>
            <a:r>
              <a:rPr lang="en-US" sz="2000" dirty="0" smtClean="0">
                <a:latin typeface="Times New Roman" pitchFamily="18" charset="0"/>
                <a:ea typeface="仿宋" panose="02010609060101010101" pitchFamily="49" charset="-122"/>
                <a:cs typeface="Times New Roman" pitchFamily="18" charset="0"/>
              </a:rPr>
              <a:t>A </a:t>
            </a:r>
            <a:r>
              <a:rPr lang="en-US" sz="2000" dirty="0">
                <a:latin typeface="Times New Roman" pitchFamily="18" charset="0"/>
                <a:ea typeface="仿宋" panose="02010609060101010101" pitchFamily="49" charset="-122"/>
                <a:cs typeface="Times New Roman" pitchFamily="18" charset="0"/>
              </a:rPr>
              <a:t>good driving question elicits a desire to learn in students (</a:t>
            </a:r>
            <a:r>
              <a:rPr lang="en-US" sz="2000" dirty="0" smtClean="0">
                <a:latin typeface="Times New Roman" pitchFamily="18" charset="0"/>
                <a:ea typeface="仿宋" panose="02010609060101010101" pitchFamily="49" charset="-122"/>
                <a:cs typeface="Times New Roman" pitchFamily="18" charset="0"/>
              </a:rPr>
              <a:t>Edelson,2001</a:t>
            </a:r>
            <a:r>
              <a:rPr lang="en-US" sz="2000" dirty="0">
                <a:latin typeface="Times New Roman" pitchFamily="18" charset="0"/>
                <a:ea typeface="仿宋" panose="02010609060101010101" pitchFamily="49" charset="-122"/>
                <a:cs typeface="Times New Roman" pitchFamily="18" charset="0"/>
              </a:rPr>
              <a:t>), and it makes students realize that there is an important problem that genuinely needs </a:t>
            </a:r>
            <a:r>
              <a:rPr lang="en-US" sz="2000" dirty="0" smtClean="0">
                <a:latin typeface="Times New Roman" pitchFamily="18" charset="0"/>
                <a:ea typeface="仿宋" panose="02010609060101010101" pitchFamily="49" charset="-122"/>
                <a:cs typeface="Times New Roman" pitchFamily="18" charset="0"/>
              </a:rPr>
              <a:t>to be </a:t>
            </a:r>
            <a:r>
              <a:rPr lang="en-US" sz="2000" dirty="0">
                <a:latin typeface="Times New Roman" pitchFamily="18" charset="0"/>
                <a:ea typeface="仿宋" panose="02010609060101010101" pitchFamily="49" charset="-122"/>
                <a:cs typeface="Times New Roman" pitchFamily="18" charset="0"/>
              </a:rPr>
              <a:t>solved (</a:t>
            </a:r>
            <a:r>
              <a:rPr lang="en-US" sz="2000" dirty="0" err="1">
                <a:latin typeface="Times New Roman" pitchFamily="18" charset="0"/>
                <a:ea typeface="仿宋" panose="02010609060101010101" pitchFamily="49" charset="-122"/>
                <a:cs typeface="Times New Roman" pitchFamily="18" charset="0"/>
              </a:rPr>
              <a:t>Reiser</a:t>
            </a:r>
            <a:r>
              <a:rPr lang="en-US" sz="2000" dirty="0">
                <a:latin typeface="Times New Roman" pitchFamily="18" charset="0"/>
                <a:ea typeface="仿宋" panose="02010609060101010101" pitchFamily="49" charset="-122"/>
                <a:cs typeface="Times New Roman" pitchFamily="18" charset="0"/>
              </a:rPr>
              <a:t>, 2004). Throughout the project, the teacher continually refers back to </a:t>
            </a:r>
            <a:r>
              <a:rPr lang="en-US" sz="2000" dirty="0" smtClean="0">
                <a:latin typeface="Times New Roman" pitchFamily="18" charset="0"/>
                <a:ea typeface="仿宋" panose="02010609060101010101" pitchFamily="49" charset="-122"/>
                <a:cs typeface="Times New Roman" pitchFamily="18" charset="0"/>
              </a:rPr>
              <a:t>the driving </a:t>
            </a:r>
            <a:r>
              <a:rPr lang="en-US" sz="2000" dirty="0">
                <a:latin typeface="Times New Roman" pitchFamily="18" charset="0"/>
                <a:ea typeface="仿宋" panose="02010609060101010101" pitchFamily="49" charset="-122"/>
                <a:cs typeface="Times New Roman" pitchFamily="18" charset="0"/>
              </a:rPr>
              <a:t>question to link together the various ideas students explore during the project.</a:t>
            </a:r>
            <a:r>
              <a:rPr lang="en-US" sz="2000" dirty="0" smtClean="0">
                <a:latin typeface="Times New Roman" pitchFamily="18" charset="0"/>
                <a:ea typeface="仿宋" panose="02010609060101010101" pitchFamily="49" charset="-122"/>
                <a:cs typeface="Times New Roman" pitchFamily="18" charset="0"/>
              </a:rPr>
              <a:t> </a:t>
            </a:r>
            <a:r>
              <a:rPr lang="zh-CN" altLang="en-US" sz="2000" dirty="0" smtClean="0">
                <a:latin typeface="Times New Roman" pitchFamily="18" charset="0"/>
                <a:ea typeface="仿宋" panose="02010609060101010101" pitchFamily="49" charset="-122"/>
                <a:cs typeface="Times New Roman" pitchFamily="18" charset="0"/>
              </a:rPr>
              <a:t>（良好的驱动问题能够引发学生的学习欲望，让学生意识到尚有真实问题有待解决。在整个项目过程中，教师要维持学生对驱动问题的注意力，并把学生探究的各种想法联系起来。）</a:t>
            </a:r>
            <a:endParaRPr lang="zh-CN" altLang="en-US" sz="2000" dirty="0">
              <a:ea typeface="仿宋"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a:spLocks noGrp="1"/>
          </p:cNvSpPr>
          <p:nvPr>
            <p:ph sz="quarter" idx="1"/>
          </p:nvPr>
        </p:nvSpPr>
        <p:spPr>
          <a:xfrm>
            <a:off x="179512" y="116632"/>
            <a:ext cx="792088" cy="5472609"/>
          </a:xfrm>
        </p:spPr>
        <p:txBody>
          <a:bodyPr>
            <a:normAutofit/>
          </a:bodyPr>
          <a:lstStyle/>
          <a:p>
            <a:pPr lvl="1"/>
            <a:endParaRPr lang="en-US" altLang="zh-CN" sz="4100" dirty="0" smtClean="0">
              <a:solidFill>
                <a:srgbClr val="C00000"/>
              </a:solidFill>
            </a:endParaRPr>
          </a:p>
          <a:p>
            <a:pPr algn="ctr">
              <a:buNone/>
            </a:pPr>
            <a:endParaRPr lang="en-US" altLang="zh-CN" sz="4400" dirty="0" smtClean="0">
              <a:solidFill>
                <a:srgbClr val="C00000"/>
              </a:solidFill>
              <a:latin typeface="隶书" pitchFamily="49" charset="-122"/>
              <a:ea typeface="隶书" pitchFamily="49" charset="-122"/>
            </a:endParaRPr>
          </a:p>
          <a:p>
            <a:pPr algn="ctr">
              <a:buNone/>
            </a:pPr>
            <a:r>
              <a:rPr lang="zh-CN" altLang="en-US" sz="4400" b="1" dirty="0" smtClean="0">
                <a:solidFill>
                  <a:srgbClr val="C00000"/>
                </a:solidFill>
                <a:latin typeface="隶书" pitchFamily="49" charset="-122"/>
                <a:ea typeface="隶书" pitchFamily="49" charset="-122"/>
              </a:rPr>
              <a:t>内</a:t>
            </a:r>
            <a:endParaRPr lang="en-US" altLang="zh-CN" sz="4400" b="1" dirty="0" smtClean="0">
              <a:solidFill>
                <a:srgbClr val="C00000"/>
              </a:solidFill>
              <a:latin typeface="隶书" pitchFamily="49" charset="-122"/>
              <a:ea typeface="隶书" pitchFamily="49" charset="-122"/>
            </a:endParaRPr>
          </a:p>
          <a:p>
            <a:pPr algn="ctr">
              <a:buNone/>
            </a:pPr>
            <a:r>
              <a:rPr lang="zh-CN" altLang="en-US" sz="4400" b="1" dirty="0" smtClean="0">
                <a:solidFill>
                  <a:srgbClr val="C00000"/>
                </a:solidFill>
                <a:latin typeface="隶书" pitchFamily="49" charset="-122"/>
                <a:ea typeface="隶书" pitchFamily="49" charset="-122"/>
              </a:rPr>
              <a:t>容</a:t>
            </a:r>
            <a:endParaRPr lang="en-US" altLang="zh-CN" sz="4400" b="1" dirty="0" smtClean="0">
              <a:solidFill>
                <a:srgbClr val="C00000"/>
              </a:solidFill>
              <a:latin typeface="隶书" pitchFamily="49" charset="-122"/>
              <a:ea typeface="隶书" pitchFamily="49" charset="-122"/>
            </a:endParaRPr>
          </a:p>
          <a:p>
            <a:pPr algn="ctr">
              <a:buNone/>
            </a:pPr>
            <a:r>
              <a:rPr lang="zh-CN" altLang="en-US" sz="4400" b="1" dirty="0" smtClean="0">
                <a:solidFill>
                  <a:srgbClr val="C00000"/>
                </a:solidFill>
                <a:latin typeface="隶书" pitchFamily="49" charset="-122"/>
                <a:ea typeface="隶书" pitchFamily="49" charset="-122"/>
              </a:rPr>
              <a:t>提</a:t>
            </a:r>
            <a:endParaRPr lang="en-US" altLang="zh-CN" sz="4400" b="1" dirty="0" smtClean="0">
              <a:solidFill>
                <a:srgbClr val="C00000"/>
              </a:solidFill>
              <a:latin typeface="隶书" pitchFamily="49" charset="-122"/>
              <a:ea typeface="隶书" pitchFamily="49" charset="-122"/>
            </a:endParaRPr>
          </a:p>
          <a:p>
            <a:pPr algn="ctr">
              <a:buNone/>
            </a:pPr>
            <a:r>
              <a:rPr lang="zh-CN" altLang="en-US" sz="4400" b="1" dirty="0" smtClean="0">
                <a:solidFill>
                  <a:srgbClr val="C00000"/>
                </a:solidFill>
                <a:latin typeface="隶书" pitchFamily="49" charset="-122"/>
                <a:ea typeface="隶书" pitchFamily="49" charset="-122"/>
              </a:rPr>
              <a:t>要</a:t>
            </a:r>
            <a:endParaRPr lang="zh-CN" altLang="en-US" sz="4400" b="1" dirty="0">
              <a:solidFill>
                <a:srgbClr val="C00000"/>
              </a:solidFill>
              <a:latin typeface="隶书" pitchFamily="49" charset="-122"/>
              <a:ea typeface="隶书" pitchFamily="49" charset="-122"/>
            </a:endParaRPr>
          </a:p>
        </p:txBody>
      </p:sp>
      <p:sp>
        <p:nvSpPr>
          <p:cNvPr id="10" name="内容占位符 9"/>
          <p:cNvSpPr>
            <a:spLocks noGrp="1"/>
          </p:cNvSpPr>
          <p:nvPr>
            <p:ph sz="quarter" idx="2"/>
          </p:nvPr>
        </p:nvSpPr>
        <p:spPr>
          <a:xfrm>
            <a:off x="1500166" y="857232"/>
            <a:ext cx="7225505" cy="5472608"/>
          </a:xfrm>
        </p:spPr>
        <p:txBody>
          <a:bodyPr>
            <a:noAutofit/>
          </a:bodyPr>
          <a:lstStyle/>
          <a:p>
            <a:pPr marL="571500" indent="-571500" algn="just">
              <a:lnSpc>
                <a:spcPct val="145000"/>
              </a:lnSpc>
              <a:buNone/>
            </a:pPr>
            <a:r>
              <a:rPr lang="en-US" b="1" dirty="0" smtClean="0">
                <a:latin typeface="Times New Roman" pitchFamily="18" charset="0"/>
                <a:ea typeface="仿宋" panose="02010609060101010101" pitchFamily="49" charset="-122"/>
                <a:cs typeface="Times New Roman" pitchFamily="18" charset="0"/>
              </a:rPr>
              <a:t>I. </a:t>
            </a:r>
            <a:r>
              <a:rPr lang="en-US" dirty="0" smtClean="0">
                <a:latin typeface="Times New Roman" pitchFamily="18" charset="0"/>
                <a:ea typeface="仿宋" panose="02010609060101010101" pitchFamily="49" charset="-122"/>
                <a:cs typeface="Times New Roman" pitchFamily="18" charset="0"/>
              </a:rPr>
              <a:t>Research </a:t>
            </a:r>
            <a:r>
              <a:rPr lang="en-US" dirty="0">
                <a:latin typeface="Times New Roman" pitchFamily="18" charset="0"/>
                <a:ea typeface="仿宋" panose="02010609060101010101" pitchFamily="49" charset="-122"/>
                <a:cs typeface="Times New Roman" pitchFamily="18" charset="0"/>
              </a:rPr>
              <a:t>Foundations of Project-Based Learning</a:t>
            </a:r>
            <a:r>
              <a:rPr lang="en-US" dirty="0" smtClean="0">
                <a:latin typeface="Times New Roman" pitchFamily="18" charset="0"/>
                <a:ea typeface="仿宋" panose="02010609060101010101" pitchFamily="49" charset="-122"/>
                <a:cs typeface="Times New Roman" pitchFamily="18" charset="0"/>
              </a:rPr>
              <a:t> </a:t>
            </a:r>
          </a:p>
          <a:p>
            <a:pPr marL="571500" indent="-571500" algn="just">
              <a:lnSpc>
                <a:spcPct val="145000"/>
              </a:lnSpc>
              <a:buNone/>
            </a:pPr>
            <a:r>
              <a:rPr lang="zh-CN" altLang="en-US" dirty="0" smtClean="0">
                <a:latin typeface="Times New Roman" pitchFamily="18" charset="0"/>
                <a:ea typeface="仿宋" panose="02010609060101010101" pitchFamily="49" charset="-122"/>
                <a:cs typeface="Times New Roman" pitchFamily="18" charset="0"/>
              </a:rPr>
              <a:t>（研究基础）</a:t>
            </a:r>
            <a:endParaRPr lang="en-US" altLang="zh-CN" dirty="0" smtClean="0">
              <a:latin typeface="Times New Roman" pitchFamily="18" charset="0"/>
              <a:ea typeface="仿宋" panose="02010609060101010101" pitchFamily="49" charset="-122"/>
              <a:cs typeface="Times New Roman" pitchFamily="18" charset="0"/>
            </a:endParaRPr>
          </a:p>
          <a:p>
            <a:pPr marL="571500" indent="-571500" algn="just">
              <a:lnSpc>
                <a:spcPct val="145000"/>
              </a:lnSpc>
              <a:buNone/>
            </a:pPr>
            <a:r>
              <a:rPr lang="en-US" b="1" dirty="0" smtClean="0">
                <a:latin typeface="Times New Roman" pitchFamily="18" charset="0"/>
                <a:ea typeface="仿宋" panose="02010609060101010101" pitchFamily="49" charset="-122"/>
                <a:cs typeface="Times New Roman" pitchFamily="18" charset="0"/>
              </a:rPr>
              <a:t>II</a:t>
            </a:r>
            <a:r>
              <a:rPr lang="en-US" b="1" dirty="0">
                <a:latin typeface="Times New Roman" pitchFamily="18" charset="0"/>
                <a:ea typeface="仿宋" panose="02010609060101010101" pitchFamily="49" charset="-122"/>
                <a:cs typeface="Times New Roman" pitchFamily="18" charset="0"/>
              </a:rPr>
              <a:t>. </a:t>
            </a:r>
            <a:r>
              <a:rPr lang="en-US" dirty="0">
                <a:latin typeface="Times New Roman" pitchFamily="18" charset="0"/>
                <a:ea typeface="仿宋" panose="02010609060101010101" pitchFamily="49" charset="-122"/>
                <a:cs typeface="Times New Roman" pitchFamily="18" charset="0"/>
              </a:rPr>
              <a:t>Project-Based Science </a:t>
            </a:r>
          </a:p>
          <a:p>
            <a:pPr marL="571500" indent="-571500" algn="just">
              <a:lnSpc>
                <a:spcPct val="145000"/>
              </a:lnSpc>
              <a:buNone/>
            </a:pPr>
            <a:r>
              <a:rPr lang="zh-CN" altLang="en-US" dirty="0">
                <a:latin typeface="Times New Roman" pitchFamily="18" charset="0"/>
                <a:ea typeface="仿宋" panose="02010609060101010101" pitchFamily="49" charset="-122"/>
                <a:cs typeface="Times New Roman" pitchFamily="18" charset="0"/>
              </a:rPr>
              <a:t>（基于项目的科学）</a:t>
            </a:r>
            <a:endParaRPr lang="en-US" dirty="0">
              <a:latin typeface="Times New Roman" pitchFamily="18" charset="0"/>
              <a:ea typeface="仿宋" panose="02010609060101010101" pitchFamily="49" charset="-122"/>
              <a:cs typeface="Times New Roman" pitchFamily="18" charset="0"/>
            </a:endParaRPr>
          </a:p>
          <a:p>
            <a:pPr marL="571500" indent="-571500" algn="just">
              <a:lnSpc>
                <a:spcPct val="145000"/>
              </a:lnSpc>
              <a:buNone/>
            </a:pPr>
            <a:r>
              <a:rPr lang="en-US" b="1" dirty="0" smtClean="0">
                <a:latin typeface="Times New Roman" pitchFamily="18" charset="0"/>
                <a:ea typeface="仿宋" panose="02010609060101010101" pitchFamily="49" charset="-122"/>
                <a:cs typeface="Times New Roman" pitchFamily="18" charset="0"/>
              </a:rPr>
              <a:t>III</a:t>
            </a:r>
            <a:r>
              <a:rPr lang="en-US" b="1" dirty="0">
                <a:latin typeface="Times New Roman" pitchFamily="18" charset="0"/>
                <a:ea typeface="仿宋" panose="02010609060101010101" pitchFamily="49" charset="-122"/>
                <a:cs typeface="Times New Roman" pitchFamily="18" charset="0"/>
              </a:rPr>
              <a:t>. </a:t>
            </a:r>
            <a:r>
              <a:rPr lang="en-US" dirty="0">
                <a:latin typeface="Times New Roman" pitchFamily="18" charset="0"/>
                <a:ea typeface="仿宋" panose="02010609060101010101" pitchFamily="49" charset="-122"/>
                <a:cs typeface="Times New Roman" pitchFamily="18" charset="0"/>
              </a:rPr>
              <a:t>Features of Project-Based Learning </a:t>
            </a:r>
            <a:r>
              <a:rPr lang="en-US" dirty="0" smtClean="0">
                <a:latin typeface="Times New Roman" pitchFamily="18" charset="0"/>
                <a:ea typeface="仿宋" panose="02010609060101010101" pitchFamily="49" charset="-122"/>
                <a:cs typeface="Times New Roman" pitchFamily="18" charset="0"/>
              </a:rPr>
              <a:t>Environment</a:t>
            </a:r>
            <a:endParaRPr lang="en-US" dirty="0">
              <a:latin typeface="Times New Roman" pitchFamily="18" charset="0"/>
              <a:ea typeface="仿宋" panose="02010609060101010101" pitchFamily="49" charset="-122"/>
              <a:cs typeface="Times New Roman" pitchFamily="18" charset="0"/>
            </a:endParaRPr>
          </a:p>
          <a:p>
            <a:pPr marL="571500" indent="-571500" algn="just">
              <a:lnSpc>
                <a:spcPct val="145000"/>
              </a:lnSpc>
              <a:buNone/>
            </a:pPr>
            <a:r>
              <a:rPr lang="zh-CN" altLang="en-US" dirty="0" smtClean="0">
                <a:latin typeface="Times New Roman" pitchFamily="18" charset="0"/>
                <a:ea typeface="仿宋" panose="02010609060101010101" pitchFamily="49" charset="-122"/>
                <a:cs typeface="Times New Roman" pitchFamily="18" charset="0"/>
              </a:rPr>
              <a:t>（基于</a:t>
            </a:r>
            <a:r>
              <a:rPr lang="zh-CN" altLang="en-US" dirty="0">
                <a:latin typeface="Times New Roman" pitchFamily="18" charset="0"/>
                <a:ea typeface="仿宋" panose="02010609060101010101" pitchFamily="49" charset="-122"/>
                <a:cs typeface="Times New Roman" pitchFamily="18" charset="0"/>
              </a:rPr>
              <a:t>项目学习环境的特征</a:t>
            </a:r>
            <a:r>
              <a:rPr lang="zh-CN" altLang="en-US" dirty="0" smtClean="0">
                <a:latin typeface="Times New Roman" pitchFamily="18" charset="0"/>
                <a:ea typeface="仿宋" panose="02010609060101010101" pitchFamily="49" charset="-122"/>
                <a:cs typeface="Times New Roman" pitchFamily="18" charset="0"/>
              </a:rPr>
              <a:t>）</a:t>
            </a:r>
            <a:endParaRPr lang="en-US" altLang="zh-CN" dirty="0">
              <a:latin typeface="Times New Roman" pitchFamily="18" charset="0"/>
              <a:ea typeface="仿宋" panose="02010609060101010101" pitchFamily="49" charset="-122"/>
              <a:cs typeface="Times New Roman" pitchFamily="18" charset="0"/>
            </a:endParaRPr>
          </a:p>
          <a:p>
            <a:pPr marL="571500" indent="-571500" algn="just">
              <a:lnSpc>
                <a:spcPct val="145000"/>
              </a:lnSpc>
              <a:buNone/>
            </a:pPr>
            <a:r>
              <a:rPr lang="en-US" b="1" dirty="0" smtClean="0">
                <a:latin typeface="Times New Roman" pitchFamily="18" charset="0"/>
                <a:ea typeface="仿宋" panose="02010609060101010101" pitchFamily="49" charset="-122"/>
                <a:cs typeface="Times New Roman" pitchFamily="18" charset="0"/>
              </a:rPr>
              <a:t>IV</a:t>
            </a:r>
            <a:r>
              <a:rPr lang="en-US" b="1" dirty="0">
                <a:latin typeface="Times New Roman" pitchFamily="18" charset="0"/>
                <a:ea typeface="仿宋" panose="02010609060101010101" pitchFamily="49" charset="-122"/>
                <a:cs typeface="Times New Roman" pitchFamily="18" charset="0"/>
              </a:rPr>
              <a:t>. </a:t>
            </a:r>
            <a:r>
              <a:rPr lang="en-US" dirty="0">
                <a:latin typeface="Times New Roman" pitchFamily="18" charset="0"/>
                <a:ea typeface="仿宋" panose="02010609060101010101" pitchFamily="49" charset="-122"/>
                <a:cs typeface="Times New Roman" pitchFamily="18" charset="0"/>
              </a:rPr>
              <a:t>Conclusion </a:t>
            </a:r>
          </a:p>
          <a:p>
            <a:pPr marL="571500" indent="-571500" algn="just">
              <a:lnSpc>
                <a:spcPct val="145000"/>
              </a:lnSpc>
              <a:buNone/>
            </a:pPr>
            <a:r>
              <a:rPr lang="zh-CN" altLang="en-US" dirty="0">
                <a:latin typeface="Times New Roman" pitchFamily="18" charset="0"/>
                <a:ea typeface="仿宋" panose="02010609060101010101" pitchFamily="49" charset="-122"/>
                <a:cs typeface="Times New Roman" pitchFamily="18" charset="0"/>
              </a:rPr>
              <a:t>（结论</a:t>
            </a:r>
            <a:r>
              <a:rPr lang="zh-CN" altLang="en-US" dirty="0" smtClean="0">
                <a:latin typeface="Times New Roman" pitchFamily="18" charset="0"/>
                <a:ea typeface="仿宋" panose="02010609060101010101" pitchFamily="49" charset="-122"/>
                <a:cs typeface="Times New Roman" pitchFamily="18" charset="0"/>
              </a:rPr>
              <a:t>）</a:t>
            </a:r>
            <a:endParaRPr lang="zh-CN" altLang="en-US" dirty="0">
              <a:ea typeface="仿宋" panose="02010609060101010101" pitchFamily="49" charset="-122"/>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fade">
                                      <p:cBhvr>
                                        <p:cTn id="7" dur="1000"/>
                                        <p:tgtEl>
                                          <p:spTgt spid="9">
                                            <p:txEl>
                                              <p:pRg st="2" end="2"/>
                                            </p:txEl>
                                          </p:spTgt>
                                        </p:tgtEl>
                                      </p:cBhvr>
                                    </p:animEffect>
                                    <p:anim calcmode="lin" valueType="num">
                                      <p:cBhvr>
                                        <p:cTn id="8"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3" end="3"/>
                                            </p:txEl>
                                          </p:spTgt>
                                        </p:tgtEl>
                                        <p:attrNameLst>
                                          <p:attrName>style.visibility</p:attrName>
                                        </p:attrNameLst>
                                      </p:cBhvr>
                                      <p:to>
                                        <p:strVal val="visible"/>
                                      </p:to>
                                    </p:set>
                                    <p:animEffect transition="in" filter="fade">
                                      <p:cBhvr>
                                        <p:cTn id="14" dur="1000"/>
                                        <p:tgtEl>
                                          <p:spTgt spid="9">
                                            <p:txEl>
                                              <p:pRg st="3" end="3"/>
                                            </p:txEl>
                                          </p:spTgt>
                                        </p:tgtEl>
                                      </p:cBhvr>
                                    </p:animEffect>
                                    <p:anim calcmode="lin" valueType="num">
                                      <p:cBhvr>
                                        <p:cTn id="15"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4" end="4"/>
                                            </p:txEl>
                                          </p:spTgt>
                                        </p:tgtEl>
                                        <p:attrNameLst>
                                          <p:attrName>style.visibility</p:attrName>
                                        </p:attrNameLst>
                                      </p:cBhvr>
                                      <p:to>
                                        <p:strVal val="visible"/>
                                      </p:to>
                                    </p:set>
                                    <p:animEffect transition="in" filter="fade">
                                      <p:cBhvr>
                                        <p:cTn id="21" dur="1000"/>
                                        <p:tgtEl>
                                          <p:spTgt spid="9">
                                            <p:txEl>
                                              <p:pRg st="4" end="4"/>
                                            </p:txEl>
                                          </p:spTgt>
                                        </p:tgtEl>
                                      </p:cBhvr>
                                    </p:animEffect>
                                    <p:anim calcmode="lin" valueType="num">
                                      <p:cBhvr>
                                        <p:cTn id="22"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5" end="5"/>
                                            </p:txEl>
                                          </p:spTgt>
                                        </p:tgtEl>
                                        <p:attrNameLst>
                                          <p:attrName>style.visibility</p:attrName>
                                        </p:attrNameLst>
                                      </p:cBhvr>
                                      <p:to>
                                        <p:strVal val="visible"/>
                                      </p:to>
                                    </p:set>
                                    <p:animEffect transition="in" filter="fade">
                                      <p:cBhvr>
                                        <p:cTn id="28" dur="1000"/>
                                        <p:tgtEl>
                                          <p:spTgt spid="9">
                                            <p:txEl>
                                              <p:pRg st="5" end="5"/>
                                            </p:txEl>
                                          </p:spTgt>
                                        </p:tgtEl>
                                      </p:cBhvr>
                                    </p:animEffect>
                                    <p:anim calcmode="lin" valueType="num">
                                      <p:cBhvr>
                                        <p:cTn id="29"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animEffect transition="in" filter="fade">
                                      <p:cBhvr>
                                        <p:cTn id="35" dur="500"/>
                                        <p:tgtEl>
                                          <p:spTgt spid="10">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0">
                                            <p:txEl>
                                              <p:pRg st="1" end="1"/>
                                            </p:txEl>
                                          </p:spTgt>
                                        </p:tgtEl>
                                        <p:attrNameLst>
                                          <p:attrName>style.visibility</p:attrName>
                                        </p:attrNameLst>
                                      </p:cBhvr>
                                      <p:to>
                                        <p:strVal val="visible"/>
                                      </p:to>
                                    </p:set>
                                    <p:animEffect transition="in" filter="fade">
                                      <p:cBhvr>
                                        <p:cTn id="40" dur="500"/>
                                        <p:tgtEl>
                                          <p:spTgt spid="10">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0">
                                            <p:txEl>
                                              <p:pRg st="2" end="2"/>
                                            </p:txEl>
                                          </p:spTgt>
                                        </p:tgtEl>
                                        <p:attrNameLst>
                                          <p:attrName>style.visibility</p:attrName>
                                        </p:attrNameLst>
                                      </p:cBhvr>
                                      <p:to>
                                        <p:strVal val="visible"/>
                                      </p:to>
                                    </p:set>
                                    <p:animEffect transition="in" filter="fade">
                                      <p:cBhvr>
                                        <p:cTn id="45" dur="500"/>
                                        <p:tgtEl>
                                          <p:spTgt spid="10">
                                            <p:txEl>
                                              <p:pRg st="2" end="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0">
                                            <p:txEl>
                                              <p:pRg st="3" end="3"/>
                                            </p:txEl>
                                          </p:spTgt>
                                        </p:tgtEl>
                                        <p:attrNameLst>
                                          <p:attrName>style.visibility</p:attrName>
                                        </p:attrNameLst>
                                      </p:cBhvr>
                                      <p:to>
                                        <p:strVal val="visible"/>
                                      </p:to>
                                    </p:set>
                                    <p:animEffect transition="in" filter="fade">
                                      <p:cBhvr>
                                        <p:cTn id="50" dur="500"/>
                                        <p:tgtEl>
                                          <p:spTgt spid="10">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0">
                                            <p:txEl>
                                              <p:pRg st="4" end="4"/>
                                            </p:txEl>
                                          </p:spTgt>
                                        </p:tgtEl>
                                        <p:attrNameLst>
                                          <p:attrName>style.visibility</p:attrName>
                                        </p:attrNameLst>
                                      </p:cBhvr>
                                      <p:to>
                                        <p:strVal val="visible"/>
                                      </p:to>
                                    </p:set>
                                    <p:animEffect transition="in" filter="fade">
                                      <p:cBhvr>
                                        <p:cTn id="55" dur="500"/>
                                        <p:tgtEl>
                                          <p:spTgt spid="10">
                                            <p:txEl>
                                              <p:pRg st="4" end="4"/>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10">
                                            <p:txEl>
                                              <p:pRg st="5" end="5"/>
                                            </p:txEl>
                                          </p:spTgt>
                                        </p:tgtEl>
                                        <p:attrNameLst>
                                          <p:attrName>style.visibility</p:attrName>
                                        </p:attrNameLst>
                                      </p:cBhvr>
                                      <p:to>
                                        <p:strVal val="visible"/>
                                      </p:to>
                                    </p:set>
                                    <p:animEffect transition="in" filter="fade">
                                      <p:cBhvr>
                                        <p:cTn id="60" dur="500"/>
                                        <p:tgtEl>
                                          <p:spTgt spid="10">
                                            <p:txEl>
                                              <p:pRg st="5" end="5"/>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0">
                                            <p:txEl>
                                              <p:pRg st="6" end="6"/>
                                            </p:txEl>
                                          </p:spTgt>
                                        </p:tgtEl>
                                        <p:attrNameLst>
                                          <p:attrName>style.visibility</p:attrName>
                                        </p:attrNameLst>
                                      </p:cBhvr>
                                      <p:to>
                                        <p:strVal val="visible"/>
                                      </p:to>
                                    </p:set>
                                    <p:animEffect transition="in" filter="fade">
                                      <p:cBhvr>
                                        <p:cTn id="65" dur="500"/>
                                        <p:tgtEl>
                                          <p:spTgt spid="10">
                                            <p:txEl>
                                              <p:pRg st="6" end="6"/>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10">
                                            <p:txEl>
                                              <p:pRg st="7" end="7"/>
                                            </p:txEl>
                                          </p:spTgt>
                                        </p:tgtEl>
                                        <p:attrNameLst>
                                          <p:attrName>style.visibility</p:attrName>
                                        </p:attrNameLst>
                                      </p:cBhvr>
                                      <p:to>
                                        <p:strVal val="visible"/>
                                      </p:to>
                                    </p:set>
                                    <p:animEffect transition="in" filter="fade">
                                      <p:cBhvr>
                                        <p:cTn id="70" dur="500"/>
                                        <p:tgtEl>
                                          <p:spTgt spid="1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7467600" cy="764704"/>
          </a:xfrm>
        </p:spPr>
        <p:txBody>
          <a:bodyPr>
            <a:normAutofit/>
          </a:bodyPr>
          <a:lstStyle/>
          <a:p>
            <a:pPr algn="ctr"/>
            <a:r>
              <a:rPr lang="zh-CN" altLang="en-US" dirty="0">
                <a:solidFill>
                  <a:srgbClr val="C00000"/>
                </a:solidFill>
                <a:latin typeface="隶书" pitchFamily="49" charset="-122"/>
                <a:ea typeface="隶书" pitchFamily="49" charset="-122"/>
              </a:rPr>
              <a:t>三、基于项目学习环境的特征</a:t>
            </a:r>
          </a:p>
        </p:txBody>
      </p:sp>
      <p:sp>
        <p:nvSpPr>
          <p:cNvPr id="3" name="内容占位符 2"/>
          <p:cNvSpPr>
            <a:spLocks noGrp="1"/>
          </p:cNvSpPr>
          <p:nvPr>
            <p:ph sz="quarter" idx="1"/>
          </p:nvPr>
        </p:nvSpPr>
        <p:spPr>
          <a:xfrm>
            <a:off x="457200" y="764705"/>
            <a:ext cx="7467600" cy="5709248"/>
          </a:xfrm>
        </p:spPr>
        <p:txBody>
          <a:bodyPr>
            <a:normAutofit fontScale="85000" lnSpcReduction="10000"/>
          </a:bodyPr>
          <a:lstStyle/>
          <a:p>
            <a:pPr>
              <a:lnSpc>
                <a:spcPts val="2880"/>
              </a:lnSpc>
              <a:buNone/>
            </a:pPr>
            <a:r>
              <a:rPr lang="en-US" sz="2800" b="1" dirty="0" smtClean="0">
                <a:latin typeface="Times New Roman" pitchFamily="18" charset="0"/>
                <a:cs typeface="Times New Roman" pitchFamily="18" charset="0"/>
              </a:rPr>
              <a:t>Feature 1: Driving Questions</a:t>
            </a:r>
            <a:r>
              <a:rPr lang="en-US" sz="2800" dirty="0" smtClean="0">
                <a:latin typeface="Times New Roman" pitchFamily="18" charset="0"/>
                <a:cs typeface="Times New Roman" pitchFamily="18" charset="0"/>
              </a:rPr>
              <a:t> </a:t>
            </a:r>
          </a:p>
          <a:p>
            <a:pPr>
              <a:lnSpc>
                <a:spcPts val="2880"/>
              </a:lnSpc>
              <a:buNone/>
            </a:pPr>
            <a:r>
              <a:rPr lang="zh-CN" altLang="en-US" dirty="0" smtClean="0">
                <a:latin typeface="Times New Roman" pitchFamily="18" charset="0"/>
                <a:cs typeface="Times New Roman" pitchFamily="18" charset="0"/>
              </a:rPr>
              <a:t>（特征一、驱动问题）</a:t>
            </a:r>
            <a:endParaRPr lang="en-US" dirty="0" smtClean="0">
              <a:latin typeface="Times New Roman" pitchFamily="18" charset="0"/>
              <a:cs typeface="Times New Roman" pitchFamily="18" charset="0"/>
            </a:endParaRPr>
          </a:p>
          <a:p>
            <a:pPr marL="514350" indent="-514350">
              <a:lnSpc>
                <a:spcPts val="2880"/>
              </a:lnSpc>
              <a:buNone/>
            </a:pPr>
            <a:r>
              <a:rPr lang="en-US" altLang="zh-CN" sz="2600" dirty="0" smtClean="0">
                <a:latin typeface="Times New Roman" pitchFamily="18" charset="0"/>
                <a:cs typeface="Times New Roman" pitchFamily="18" charset="0"/>
              </a:rPr>
              <a:t>2.  Features</a:t>
            </a:r>
          </a:p>
          <a:p>
            <a:pPr marL="514350" indent="-514350">
              <a:lnSpc>
                <a:spcPct val="145000"/>
              </a:lnSpc>
              <a:buNone/>
            </a:pP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Good </a:t>
            </a:r>
            <a:r>
              <a:rPr lang="en-US" sz="2600" dirty="0">
                <a:latin typeface="Times New Roman" pitchFamily="18" charset="0"/>
                <a:cs typeface="Times New Roman" pitchFamily="18" charset="0"/>
              </a:rPr>
              <a:t>driving questions have several features. </a:t>
            </a:r>
            <a:r>
              <a:rPr lang="en-US" sz="2600" dirty="0" smtClean="0">
                <a:latin typeface="Times New Roman" pitchFamily="18" charset="0"/>
                <a:cs typeface="Times New Roman" pitchFamily="18" charset="0"/>
              </a:rPr>
              <a:t>Driving questions should </a:t>
            </a:r>
            <a:r>
              <a:rPr lang="en-US" sz="2600" dirty="0">
                <a:latin typeface="Times New Roman" pitchFamily="18" charset="0"/>
                <a:cs typeface="Times New Roman" pitchFamily="18" charset="0"/>
              </a:rPr>
              <a:t>be (1) </a:t>
            </a:r>
            <a:r>
              <a:rPr lang="en-US" sz="2600" i="1" dirty="0">
                <a:latin typeface="Times New Roman" pitchFamily="18" charset="0"/>
                <a:cs typeface="Times New Roman" pitchFamily="18" charset="0"/>
              </a:rPr>
              <a:t>feasible </a:t>
            </a:r>
            <a:r>
              <a:rPr lang="en-US" sz="2600" dirty="0" smtClean="0">
                <a:latin typeface="Times New Roman" pitchFamily="18" charset="0"/>
                <a:cs typeface="Times New Roman" pitchFamily="18" charset="0"/>
              </a:rPr>
              <a:t>in</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that </a:t>
            </a:r>
            <a:r>
              <a:rPr lang="en-US" sz="2600" dirty="0">
                <a:latin typeface="Times New Roman" pitchFamily="18" charset="0"/>
                <a:cs typeface="Times New Roman" pitchFamily="18" charset="0"/>
              </a:rPr>
              <a:t>students can design and perform investigations to answer the questions; (2) </a:t>
            </a:r>
            <a:r>
              <a:rPr lang="en-US" sz="2600" i="1" dirty="0" smtClean="0">
                <a:latin typeface="Times New Roman" pitchFamily="18" charset="0"/>
                <a:cs typeface="Times New Roman" pitchFamily="18" charset="0"/>
              </a:rPr>
              <a:t>worthwhile </a:t>
            </a:r>
            <a:r>
              <a:rPr lang="en-US" sz="2600" dirty="0" smtClean="0">
                <a:latin typeface="Times New Roman" pitchFamily="18" charset="0"/>
                <a:cs typeface="Times New Roman" pitchFamily="18" charset="0"/>
              </a:rPr>
              <a:t>in that </a:t>
            </a:r>
            <a:r>
              <a:rPr lang="en-US" sz="2600" dirty="0">
                <a:latin typeface="Times New Roman" pitchFamily="18" charset="0"/>
                <a:cs typeface="Times New Roman" pitchFamily="18" charset="0"/>
              </a:rPr>
              <a:t>they contain rich science content that meets important learning goals and relates </a:t>
            </a:r>
            <a:r>
              <a:rPr lang="en-US" sz="2600" dirty="0" smtClean="0">
                <a:latin typeface="Times New Roman" pitchFamily="18" charset="0"/>
                <a:cs typeface="Times New Roman" pitchFamily="18" charset="0"/>
              </a:rPr>
              <a:t>to what </a:t>
            </a:r>
            <a:r>
              <a:rPr lang="en-US" sz="2600" dirty="0">
                <a:latin typeface="Times New Roman" pitchFamily="18" charset="0"/>
                <a:cs typeface="Times New Roman" pitchFamily="18" charset="0"/>
              </a:rPr>
              <a:t>scientists really </a:t>
            </a:r>
            <a:r>
              <a:rPr lang="en-US" sz="2600" dirty="0" smtClean="0">
                <a:latin typeface="Times New Roman" pitchFamily="18" charset="0"/>
                <a:cs typeface="Times New Roman" pitchFamily="18" charset="0"/>
              </a:rPr>
              <a:t>do;</a:t>
            </a:r>
            <a:r>
              <a:rPr lang="zh-CN" altLang="en-US" sz="2600" dirty="0" smtClean="0">
                <a:latin typeface="Times New Roman" pitchFamily="18" charset="0"/>
                <a:cs typeface="Times New Roman" pitchFamily="18" charset="0"/>
              </a:rPr>
              <a:t>（好的驱动问题有以下五个特征：（</a:t>
            </a:r>
            <a:r>
              <a:rPr lang="en-US" altLang="zh-CN" sz="2600" dirty="0" smtClean="0">
                <a:latin typeface="Times New Roman" pitchFamily="18" charset="0"/>
                <a:cs typeface="Times New Roman" pitchFamily="18" charset="0"/>
              </a:rPr>
              <a:t>1</a:t>
            </a:r>
            <a:r>
              <a:rPr lang="zh-CN" altLang="en-US" sz="2600" dirty="0" smtClean="0">
                <a:latin typeface="Times New Roman" pitchFamily="18" charset="0"/>
                <a:cs typeface="Times New Roman" pitchFamily="18" charset="0"/>
              </a:rPr>
              <a:t>）可行性：学生能够设计方案、执行调查，回答问题；（</a:t>
            </a:r>
            <a:r>
              <a:rPr lang="en-US" altLang="zh-CN" sz="2600" dirty="0" smtClean="0">
                <a:latin typeface="Times New Roman" pitchFamily="18" charset="0"/>
                <a:cs typeface="Times New Roman" pitchFamily="18" charset="0"/>
              </a:rPr>
              <a:t>2</a:t>
            </a:r>
            <a:r>
              <a:rPr lang="zh-CN" altLang="en-US" sz="2600" dirty="0" smtClean="0">
                <a:latin typeface="Times New Roman" pitchFamily="18" charset="0"/>
                <a:cs typeface="Times New Roman" pitchFamily="18" charset="0"/>
              </a:rPr>
              <a:t>）价值性：包含丰富的科学内容，实现重要的学习目标，符合科学家的实际研究方式；）</a:t>
            </a:r>
            <a:endParaRPr lang="zh-CN" alt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71400"/>
            <a:ext cx="7467600" cy="936104"/>
          </a:xfrm>
        </p:spPr>
        <p:txBody>
          <a:bodyPr>
            <a:normAutofit/>
          </a:bodyPr>
          <a:lstStyle/>
          <a:p>
            <a:pPr algn="ctr"/>
            <a:r>
              <a:rPr lang="zh-CN" altLang="en-US" dirty="0">
                <a:solidFill>
                  <a:srgbClr val="C00000"/>
                </a:solidFill>
                <a:latin typeface="隶书" pitchFamily="49" charset="-122"/>
                <a:ea typeface="隶书" pitchFamily="49" charset="-122"/>
              </a:rPr>
              <a:t>三、基于项目学习环境的特征</a:t>
            </a:r>
          </a:p>
        </p:txBody>
      </p:sp>
      <p:sp>
        <p:nvSpPr>
          <p:cNvPr id="3" name="内容占位符 2"/>
          <p:cNvSpPr>
            <a:spLocks noGrp="1"/>
          </p:cNvSpPr>
          <p:nvPr>
            <p:ph sz="quarter" idx="1"/>
          </p:nvPr>
        </p:nvSpPr>
        <p:spPr>
          <a:xfrm>
            <a:off x="457200" y="836712"/>
            <a:ext cx="7467600" cy="5637240"/>
          </a:xfrm>
        </p:spPr>
        <p:txBody>
          <a:bodyPr>
            <a:normAutofit fontScale="92500" lnSpcReduction="20000"/>
          </a:bodyPr>
          <a:lstStyle/>
          <a:p>
            <a:pPr>
              <a:lnSpc>
                <a:spcPts val="2880"/>
              </a:lnSpc>
              <a:buNone/>
            </a:pPr>
            <a:r>
              <a:rPr lang="en-US" sz="2800" b="1" dirty="0" smtClean="0">
                <a:latin typeface="Times New Roman" pitchFamily="18" charset="0"/>
                <a:cs typeface="Times New Roman" pitchFamily="18" charset="0"/>
              </a:rPr>
              <a:t>Feature 1: Driving Questions</a:t>
            </a:r>
            <a:r>
              <a:rPr lang="en-US" sz="2800" dirty="0" smtClean="0">
                <a:latin typeface="Times New Roman" pitchFamily="18" charset="0"/>
                <a:cs typeface="Times New Roman" pitchFamily="18" charset="0"/>
              </a:rPr>
              <a:t> </a:t>
            </a:r>
          </a:p>
          <a:p>
            <a:pPr>
              <a:lnSpc>
                <a:spcPts val="2880"/>
              </a:lnSpc>
              <a:buNone/>
            </a:pPr>
            <a:r>
              <a:rPr lang="zh-CN" altLang="en-US" dirty="0" smtClean="0">
                <a:latin typeface="Times New Roman" pitchFamily="18" charset="0"/>
                <a:cs typeface="Times New Roman" pitchFamily="18" charset="0"/>
              </a:rPr>
              <a:t>（特征一、驱动问题）</a:t>
            </a:r>
            <a:endParaRPr lang="en-US" dirty="0" smtClean="0">
              <a:latin typeface="Times New Roman" pitchFamily="18" charset="0"/>
              <a:cs typeface="Times New Roman" pitchFamily="18" charset="0"/>
            </a:endParaRPr>
          </a:p>
          <a:p>
            <a:pPr marL="514350" indent="-514350">
              <a:lnSpc>
                <a:spcPts val="2880"/>
              </a:lnSpc>
              <a:buNone/>
            </a:pPr>
            <a:r>
              <a:rPr lang="en-US" altLang="zh-CN" sz="2600" dirty="0" smtClean="0">
                <a:latin typeface="Times New Roman" pitchFamily="18" charset="0"/>
                <a:cs typeface="Times New Roman" pitchFamily="18" charset="0"/>
              </a:rPr>
              <a:t>2.  Features</a:t>
            </a:r>
          </a:p>
          <a:p>
            <a:pPr marL="514350" indent="-514350">
              <a:lnSpc>
                <a:spcPct val="145000"/>
              </a:lnSpc>
              <a:buNone/>
            </a:pP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3) </a:t>
            </a:r>
            <a:r>
              <a:rPr lang="en-US" sz="2600" i="1" dirty="0">
                <a:latin typeface="Times New Roman" pitchFamily="18" charset="0"/>
                <a:cs typeface="Times New Roman" pitchFamily="18" charset="0"/>
              </a:rPr>
              <a:t>contextualized </a:t>
            </a:r>
            <a:r>
              <a:rPr lang="en-US" sz="2600" dirty="0">
                <a:latin typeface="Times New Roman" pitchFamily="18" charset="0"/>
                <a:cs typeface="Times New Roman" pitchFamily="18" charset="0"/>
              </a:rPr>
              <a:t>in that they are real world, nontrivial, </a:t>
            </a:r>
            <a:r>
              <a:rPr lang="en-US" sz="2600" dirty="0" smtClean="0">
                <a:latin typeface="Times New Roman" pitchFamily="18" charset="0"/>
                <a:cs typeface="Times New Roman" pitchFamily="18" charset="0"/>
              </a:rPr>
              <a:t>and important</a:t>
            </a:r>
            <a:r>
              <a:rPr lang="en-US" sz="2600" dirty="0">
                <a:latin typeface="Times New Roman" pitchFamily="18" charset="0"/>
                <a:cs typeface="Times New Roman" pitchFamily="18" charset="0"/>
              </a:rPr>
              <a:t>; (4) </a:t>
            </a:r>
            <a:r>
              <a:rPr lang="en-US" sz="2600" i="1" dirty="0">
                <a:latin typeface="Times New Roman" pitchFamily="18" charset="0"/>
                <a:cs typeface="Times New Roman" pitchFamily="18" charset="0"/>
              </a:rPr>
              <a:t>meaningful </a:t>
            </a:r>
            <a:r>
              <a:rPr lang="en-US" sz="2600" dirty="0">
                <a:latin typeface="Times New Roman" pitchFamily="18" charset="0"/>
                <a:cs typeface="Times New Roman" pitchFamily="18" charset="0"/>
              </a:rPr>
              <a:t>in that they are interesting and exciting to learners; (5) </a:t>
            </a:r>
            <a:r>
              <a:rPr lang="en-US" sz="2600" i="1" dirty="0">
                <a:latin typeface="Times New Roman" pitchFamily="18" charset="0"/>
                <a:cs typeface="Times New Roman" pitchFamily="18" charset="0"/>
              </a:rPr>
              <a:t>ethical </a:t>
            </a:r>
            <a:r>
              <a:rPr lang="en-US" sz="2600" dirty="0" smtClean="0">
                <a:latin typeface="Times New Roman" pitchFamily="18" charset="0"/>
                <a:cs typeface="Times New Roman" pitchFamily="18" charset="0"/>
              </a:rPr>
              <a:t>in that </a:t>
            </a:r>
            <a:r>
              <a:rPr lang="en-US" sz="2600" dirty="0">
                <a:latin typeface="Times New Roman" pitchFamily="18" charset="0"/>
                <a:cs typeface="Times New Roman" pitchFamily="18" charset="0"/>
              </a:rPr>
              <a:t>they do no harm to individuals, organisms, or the environment (</a:t>
            </a:r>
            <a:r>
              <a:rPr lang="en-US" sz="2600" dirty="0" err="1">
                <a:latin typeface="Times New Roman" pitchFamily="18" charset="0"/>
                <a:cs typeface="Times New Roman" pitchFamily="18" charset="0"/>
              </a:rPr>
              <a:t>Krajcik</a:t>
            </a:r>
            <a:r>
              <a:rPr lang="en-US" sz="2600" dirty="0">
                <a:latin typeface="Times New Roman" pitchFamily="18" charset="0"/>
                <a:cs typeface="Times New Roman" pitchFamily="18" charset="0"/>
              </a:rPr>
              <a:t> &amp; </a:t>
            </a:r>
            <a:r>
              <a:rPr lang="en-US" sz="2600" dirty="0" err="1" smtClean="0">
                <a:latin typeface="Times New Roman" pitchFamily="18" charset="0"/>
                <a:cs typeface="Times New Roman" pitchFamily="18" charset="0"/>
              </a:rPr>
              <a:t>Czerniak</a:t>
            </a:r>
            <a:r>
              <a:rPr lang="en-US" sz="2600" dirty="0" smtClean="0">
                <a:latin typeface="Times New Roman" pitchFamily="18" charset="0"/>
                <a:cs typeface="Times New Roman" pitchFamily="18" charset="0"/>
              </a:rPr>
              <a:t>, 2013</a:t>
            </a:r>
            <a:r>
              <a:rPr lang="en-US" sz="2600" dirty="0">
                <a:latin typeface="Times New Roman" pitchFamily="18" charset="0"/>
                <a:cs typeface="Times New Roman" pitchFamily="18" charset="0"/>
              </a:rPr>
              <a:t>)</a:t>
            </a:r>
            <a:r>
              <a:rPr lang="en-US" sz="2600" dirty="0" smtClean="0">
                <a:latin typeface="Times New Roman" pitchFamily="18" charset="0"/>
                <a:cs typeface="Times New Roman" pitchFamily="18" charset="0"/>
              </a:rPr>
              <a:t> </a:t>
            </a:r>
            <a:r>
              <a:rPr lang="zh-CN" altLang="en-US" sz="2600" dirty="0" smtClean="0">
                <a:latin typeface="Times New Roman" pitchFamily="18" charset="0"/>
                <a:cs typeface="Times New Roman" pitchFamily="18" charset="0"/>
              </a:rPr>
              <a:t>（ </a:t>
            </a:r>
            <a:r>
              <a:rPr lang="en-US" altLang="zh-CN" sz="2600" dirty="0" smtClean="0">
                <a:latin typeface="Times New Roman" pitchFamily="18" charset="0"/>
                <a:cs typeface="Times New Roman" pitchFamily="18" charset="0"/>
              </a:rPr>
              <a:t>3</a:t>
            </a:r>
            <a:r>
              <a:rPr lang="zh-CN" altLang="en-US" sz="2600" dirty="0" smtClean="0">
                <a:latin typeface="Times New Roman" pitchFamily="18" charset="0"/>
                <a:cs typeface="Times New Roman" pitchFamily="18" charset="0"/>
              </a:rPr>
              <a:t>）情境性：真实而又重要价值的情景；（</a:t>
            </a:r>
            <a:r>
              <a:rPr lang="en-US" altLang="zh-CN" sz="2600" dirty="0" smtClean="0">
                <a:latin typeface="Times New Roman" pitchFamily="18" charset="0"/>
                <a:cs typeface="Times New Roman" pitchFamily="18" charset="0"/>
              </a:rPr>
              <a:t>4</a:t>
            </a:r>
            <a:r>
              <a:rPr lang="zh-CN" altLang="en-US" sz="2600" dirty="0" smtClean="0">
                <a:latin typeface="Times New Roman" pitchFamily="18" charset="0"/>
                <a:cs typeface="Times New Roman" pitchFamily="18" charset="0"/>
              </a:rPr>
              <a:t>）意义性：对于学习者要具有趣味性；（</a:t>
            </a:r>
            <a:r>
              <a:rPr lang="en-US" altLang="zh-CN" sz="2600" dirty="0" smtClean="0">
                <a:latin typeface="Times New Roman" pitchFamily="18" charset="0"/>
                <a:cs typeface="Times New Roman" pitchFamily="18" charset="0"/>
              </a:rPr>
              <a:t>5</a:t>
            </a:r>
            <a:r>
              <a:rPr lang="zh-CN" altLang="en-US" sz="2600" dirty="0" smtClean="0">
                <a:latin typeface="Times New Roman" pitchFamily="18" charset="0"/>
                <a:cs typeface="Times New Roman" pitchFamily="18" charset="0"/>
              </a:rPr>
              <a:t>）道德性：不能对个人、集体和环境造成危害</a:t>
            </a:r>
            <a:r>
              <a:rPr lang="zh-CN" altLang="en-US" sz="2600" dirty="0">
                <a:latin typeface="Times New Roman"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0"/>
            <a:ext cx="7467600" cy="764704"/>
          </a:xfrm>
        </p:spPr>
        <p:txBody>
          <a:bodyPr>
            <a:normAutofit/>
          </a:bodyPr>
          <a:lstStyle/>
          <a:p>
            <a:pPr algn="ctr"/>
            <a:r>
              <a:rPr lang="zh-CN" altLang="en-US" dirty="0">
                <a:solidFill>
                  <a:srgbClr val="C00000"/>
                </a:solidFill>
                <a:latin typeface="隶书" pitchFamily="49" charset="-122"/>
                <a:ea typeface="隶书" pitchFamily="49" charset="-122"/>
              </a:rPr>
              <a:t>三、基于项目学习环境的特征</a:t>
            </a:r>
          </a:p>
        </p:txBody>
      </p:sp>
      <p:sp>
        <p:nvSpPr>
          <p:cNvPr id="3" name="内容占位符 2"/>
          <p:cNvSpPr>
            <a:spLocks noGrp="1"/>
          </p:cNvSpPr>
          <p:nvPr>
            <p:ph sz="quarter" idx="1"/>
          </p:nvPr>
        </p:nvSpPr>
        <p:spPr>
          <a:xfrm>
            <a:off x="428596" y="764704"/>
            <a:ext cx="8229600" cy="5189995"/>
          </a:xfrm>
        </p:spPr>
        <p:txBody>
          <a:bodyPr>
            <a:noAutofit/>
          </a:bodyPr>
          <a:lstStyle/>
          <a:p>
            <a:pPr>
              <a:lnSpc>
                <a:spcPct val="145000"/>
              </a:lnSpc>
              <a:buNone/>
            </a:pPr>
            <a:r>
              <a:rPr lang="en-US" b="1" dirty="0">
                <a:latin typeface="Times New Roman" pitchFamily="18" charset="0"/>
                <a:cs typeface="Times New Roman" pitchFamily="18" charset="0"/>
              </a:rPr>
              <a:t>Feature 2: Focus on Learning </a:t>
            </a:r>
            <a:r>
              <a:rPr lang="en-US" b="1" dirty="0" smtClean="0">
                <a:latin typeface="Times New Roman" pitchFamily="18" charset="0"/>
                <a:cs typeface="Times New Roman" pitchFamily="18" charset="0"/>
              </a:rPr>
              <a:t>Goals</a:t>
            </a:r>
          </a:p>
          <a:p>
            <a:pPr>
              <a:lnSpc>
                <a:spcPct val="145000"/>
              </a:lnSpc>
              <a:buNone/>
            </a:pPr>
            <a:r>
              <a:rPr lang="zh-CN" altLang="en-US" b="1" dirty="0" smtClean="0">
                <a:latin typeface="Times New Roman" pitchFamily="18" charset="0"/>
                <a:cs typeface="Times New Roman" pitchFamily="18" charset="0"/>
              </a:rPr>
              <a:t>（特征二、关注学习目标）</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altLang="zh-CN"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learning goals-driven </a:t>
            </a:r>
            <a:r>
              <a:rPr lang="en-US" dirty="0" smtClean="0">
                <a:latin typeface="Times New Roman" pitchFamily="18" charset="0"/>
                <a:cs typeface="Times New Roman" pitchFamily="18" charset="0"/>
              </a:rPr>
              <a:t>process </a:t>
            </a:r>
            <a:r>
              <a:rPr lang="en-US" altLang="zh-CN" dirty="0" smtClean="0">
                <a:latin typeface="Times New Roman" pitchFamily="18" charset="0"/>
                <a:cs typeface="Times New Roman" pitchFamily="18" charset="0"/>
              </a:rPr>
              <a:t>is used</a:t>
            </a:r>
            <a:r>
              <a:rPr lang="en-US" dirty="0" smtClean="0">
                <a:latin typeface="Times New Roman" pitchFamily="18" charset="0"/>
                <a:cs typeface="Times New Roman" pitchFamily="18" charset="0"/>
              </a:rPr>
              <a:t> to ensure </a:t>
            </a:r>
            <a:r>
              <a:rPr lang="en-US" dirty="0">
                <a:latin typeface="Times New Roman" pitchFamily="18" charset="0"/>
                <a:cs typeface="Times New Roman" pitchFamily="18" charset="0"/>
              </a:rPr>
              <a:t>that </a:t>
            </a:r>
            <a:r>
              <a:rPr lang="en-US" dirty="0" smtClean="0">
                <a:latin typeface="Times New Roman" pitchFamily="18" charset="0"/>
                <a:cs typeface="Times New Roman" pitchFamily="18" charset="0"/>
              </a:rPr>
              <a:t>materials would </a:t>
            </a:r>
            <a:r>
              <a:rPr lang="en-US" dirty="0">
                <a:latin typeface="Times New Roman" pitchFamily="18" charset="0"/>
                <a:cs typeface="Times New Roman" pitchFamily="18" charset="0"/>
              </a:rPr>
              <a:t>meet key learning goals. The process consisted of three </a:t>
            </a:r>
            <a:r>
              <a:rPr lang="en-US" dirty="0" smtClean="0">
                <a:latin typeface="Times New Roman" pitchFamily="18" charset="0"/>
                <a:cs typeface="Times New Roman" pitchFamily="18" charset="0"/>
              </a:rPr>
              <a:t>major steps</a:t>
            </a:r>
            <a:r>
              <a:rPr lang="en-US" dirty="0">
                <a:latin typeface="Times New Roman" pitchFamily="18" charset="0"/>
                <a:cs typeface="Times New Roman" pitchFamily="18" charset="0"/>
              </a:rPr>
              <a:t>: (a) select core ideas, (b) unpack the ideas, and (c) develop learning performances </a:t>
            </a:r>
            <a:r>
              <a:rPr lang="en-US" dirty="0" smtClean="0">
                <a:latin typeface="Times New Roman" pitchFamily="18" charset="0"/>
                <a:cs typeface="Times New Roman" pitchFamily="18" charset="0"/>
              </a:rPr>
              <a:t>that express </a:t>
            </a:r>
            <a:r>
              <a:rPr lang="en-US" dirty="0">
                <a:latin typeface="Times New Roman" pitchFamily="18" charset="0"/>
                <a:cs typeface="Times New Roman" pitchFamily="18" charset="0"/>
              </a:rPr>
              <a:t>the desired cognitive tasks (</a:t>
            </a:r>
            <a:r>
              <a:rPr lang="en-US" dirty="0" err="1">
                <a:latin typeface="Times New Roman" pitchFamily="18" charset="0"/>
                <a:cs typeface="Times New Roman" pitchFamily="18" charset="0"/>
              </a:rPr>
              <a:t>Krajcik</a:t>
            </a:r>
            <a:r>
              <a:rPr lang="en-US" dirty="0">
                <a:latin typeface="Times New Roman" pitchFamily="18" charset="0"/>
                <a:cs typeface="Times New Roman" pitchFamily="18" charset="0"/>
              </a:rPr>
              <a:t> et al., 2008</a:t>
            </a:r>
            <a:r>
              <a:rPr lang="en-US"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（目标驱动的学习过程可确保教学材料实现重要的学习目标。这个过程包括三个步骤：</a:t>
            </a:r>
            <a:r>
              <a:rPr lang="en-US" altLang="zh-CN" dirty="0" smtClean="0">
                <a:latin typeface="Times New Roman" pitchFamily="18" charset="0"/>
                <a:cs typeface="Times New Roman" pitchFamily="18" charset="0"/>
              </a:rPr>
              <a:t>(a)</a:t>
            </a:r>
            <a:r>
              <a:rPr lang="zh-CN" altLang="en-US" dirty="0" smtClean="0">
                <a:latin typeface="Times New Roman" pitchFamily="18" charset="0"/>
                <a:cs typeface="Times New Roman" pitchFamily="18" charset="0"/>
              </a:rPr>
              <a:t>选择核心思想；</a:t>
            </a:r>
            <a:r>
              <a:rPr lang="en-US" altLang="zh-CN" dirty="0" smtClean="0">
                <a:latin typeface="Times New Roman" pitchFamily="18" charset="0"/>
                <a:cs typeface="Times New Roman" pitchFamily="18" charset="0"/>
              </a:rPr>
              <a:t>(b) </a:t>
            </a:r>
            <a:r>
              <a:rPr lang="zh-CN" altLang="en-US" dirty="0" smtClean="0">
                <a:latin typeface="Times New Roman" pitchFamily="18" charset="0"/>
                <a:cs typeface="Times New Roman" pitchFamily="18" charset="0"/>
              </a:rPr>
              <a:t>打开思路；</a:t>
            </a:r>
            <a:r>
              <a:rPr lang="en-US" altLang="zh-CN" dirty="0" smtClean="0">
                <a:latin typeface="Times New Roman" pitchFamily="18" charset="0"/>
                <a:cs typeface="Times New Roman" pitchFamily="18" charset="0"/>
              </a:rPr>
              <a:t>(c) </a:t>
            </a:r>
            <a:r>
              <a:rPr lang="zh-CN" altLang="en-US" dirty="0" smtClean="0">
                <a:latin typeface="Times New Roman" pitchFamily="18" charset="0"/>
                <a:cs typeface="Times New Roman" pitchFamily="18" charset="0"/>
              </a:rPr>
              <a:t>提高欲完成的认知任务的学习绩效。）</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88640"/>
            <a:ext cx="7467600" cy="692013"/>
          </a:xfrm>
        </p:spPr>
        <p:txBody>
          <a:bodyPr>
            <a:normAutofit/>
          </a:bodyPr>
          <a:lstStyle/>
          <a:p>
            <a:pPr algn="ctr"/>
            <a:r>
              <a:rPr lang="zh-CN" altLang="en-US" dirty="0">
                <a:solidFill>
                  <a:srgbClr val="C00000"/>
                </a:solidFill>
                <a:latin typeface="隶书" pitchFamily="49" charset="-122"/>
                <a:ea typeface="隶书" pitchFamily="49" charset="-122"/>
              </a:rPr>
              <a:t>三、基于项目学习环境的特征</a:t>
            </a:r>
          </a:p>
        </p:txBody>
      </p:sp>
      <p:sp>
        <p:nvSpPr>
          <p:cNvPr id="3" name="内容占位符 2"/>
          <p:cNvSpPr>
            <a:spLocks noGrp="1"/>
          </p:cNvSpPr>
          <p:nvPr>
            <p:ph sz="quarter" idx="1"/>
          </p:nvPr>
        </p:nvSpPr>
        <p:spPr>
          <a:xfrm>
            <a:off x="457200" y="908720"/>
            <a:ext cx="7467600" cy="5565232"/>
          </a:xfrm>
        </p:spPr>
        <p:txBody>
          <a:bodyPr>
            <a:noAutofit/>
          </a:bodyPr>
          <a:lstStyle/>
          <a:p>
            <a:pPr>
              <a:lnSpc>
                <a:spcPct val="145000"/>
              </a:lnSpc>
              <a:buNone/>
            </a:pPr>
            <a:r>
              <a:rPr lang="en-US" b="1" dirty="0">
                <a:latin typeface="Times New Roman" pitchFamily="18" charset="0"/>
                <a:cs typeface="Times New Roman" pitchFamily="18" charset="0"/>
              </a:rPr>
              <a:t>Feature 3: Engaging in Scientific Practices</a:t>
            </a:r>
            <a:r>
              <a:rPr lang="en-US" dirty="0" smtClean="0">
                <a:latin typeface="Times New Roman" pitchFamily="18" charset="0"/>
                <a:cs typeface="Times New Roman" pitchFamily="18" charset="0"/>
              </a:rPr>
              <a:t> </a:t>
            </a:r>
          </a:p>
          <a:p>
            <a:pPr>
              <a:lnSpc>
                <a:spcPct val="145000"/>
              </a:lnSpc>
              <a:buNone/>
            </a:pPr>
            <a:r>
              <a:rPr lang="zh-CN" altLang="en-US" dirty="0" smtClean="0">
                <a:latin typeface="Times New Roman" pitchFamily="18" charset="0"/>
                <a:cs typeface="Times New Roman" pitchFamily="18" charset="0"/>
              </a:rPr>
              <a:t>（特征三、参与科学实践）</a:t>
            </a:r>
            <a:endParaRPr lang="en-US" altLang="zh-CN" dirty="0">
              <a:latin typeface="Times New Roman" pitchFamily="18" charset="0"/>
              <a:cs typeface="Times New Roman" pitchFamily="18" charset="0"/>
            </a:endParaRPr>
          </a:p>
          <a:p>
            <a:pPr>
              <a:lnSpc>
                <a:spcPct val="145000"/>
              </a:lnSpc>
              <a:buNone/>
            </a:pPr>
            <a:r>
              <a:rPr lang="en-US" dirty="0" smtClean="0">
                <a:latin typeface="Times New Roman" pitchFamily="18" charset="0"/>
                <a:cs typeface="Times New Roman" pitchFamily="18" charset="0"/>
              </a:rPr>
              <a:t>1. </a:t>
            </a:r>
            <a:r>
              <a:rPr lang="en-US" altLang="zh-CN" dirty="0" smtClean="0">
                <a:latin typeface="Times New Roman" pitchFamily="18" charset="0"/>
                <a:cs typeface="Times New Roman" pitchFamily="18" charset="0"/>
              </a:rPr>
              <a:t>Existing problems</a:t>
            </a:r>
            <a:r>
              <a:rPr lang="zh-CN" altLang="en-US" dirty="0" smtClean="0">
                <a:latin typeface="Times New Roman" pitchFamily="18" charset="0"/>
                <a:cs typeface="Times New Roman" pitchFamily="18" charset="0"/>
              </a:rPr>
              <a:t>（现存问题）</a:t>
            </a:r>
            <a:endParaRPr lang="en-US" altLang="zh-CN" dirty="0" smtClean="0">
              <a:latin typeface="Times New Roman" pitchFamily="18" charset="0"/>
              <a:cs typeface="Times New Roman" pitchFamily="18" charset="0"/>
            </a:endParaRPr>
          </a:p>
          <a:p>
            <a:pPr>
              <a:lnSpc>
                <a:spcPct val="145000"/>
              </a:lnSpc>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Middle </a:t>
            </a:r>
            <a:r>
              <a:rPr lang="en-US" dirty="0">
                <a:latin typeface="Times New Roman" pitchFamily="18" charset="0"/>
                <a:cs typeface="Times New Roman" pitchFamily="18" charset="0"/>
              </a:rPr>
              <a:t>school students find it difficult to engage in various scientific practices, </a:t>
            </a:r>
            <a:r>
              <a:rPr lang="en-US" dirty="0" smtClean="0">
                <a:latin typeface="Times New Roman" pitchFamily="18" charset="0"/>
                <a:cs typeface="Times New Roman" pitchFamily="18" charset="0"/>
              </a:rPr>
              <a:t>particularly if </a:t>
            </a:r>
            <a:r>
              <a:rPr lang="en-US" dirty="0">
                <a:latin typeface="Times New Roman" pitchFamily="18" charset="0"/>
                <a:cs typeface="Times New Roman" pitchFamily="18" charset="0"/>
              </a:rPr>
              <a:t>they’ve had no previous experiences in science</a:t>
            </a:r>
            <a:r>
              <a:rPr lang="en-US" dirty="0" smtClean="0">
                <a:latin typeface="Times New Roman" pitchFamily="18" charset="0"/>
                <a:cs typeface="Times New Roman" pitchFamily="18" charset="0"/>
              </a:rPr>
              <a:t> </a:t>
            </a:r>
            <a:r>
              <a:rPr lang="nb-NO" dirty="0">
                <a:latin typeface="Times New Roman" pitchFamily="18" charset="0"/>
                <a:cs typeface="Times New Roman" pitchFamily="18" charset="0"/>
              </a:rPr>
              <a:t>(Edelson &amp; Reiser, 2006; Krajcik et al</a:t>
            </a:r>
            <a:r>
              <a:rPr lang="nb-NO" dirty="0" smtClean="0">
                <a:latin typeface="Times New Roman" pitchFamily="18" charset="0"/>
                <a:cs typeface="Times New Roman" pitchFamily="18" charset="0"/>
              </a:rPr>
              <a:t>.,1998</a:t>
            </a:r>
            <a:r>
              <a:rPr lang="nb-NO" dirty="0">
                <a:latin typeface="Times New Roman" pitchFamily="18" charset="0"/>
                <a:cs typeface="Times New Roman" pitchFamily="18" charset="0"/>
              </a:rPr>
              <a:t>).</a:t>
            </a:r>
            <a:r>
              <a:rPr lang="nb-NO"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（中学生发现很难参与各种形式的科学实践，特别是没有科学方面的前期经历的情况下。）</a:t>
            </a:r>
            <a:r>
              <a:rPr lang="nb-NO" dirty="0" smtClean="0">
                <a:latin typeface="Times New Roman" pitchFamily="18" charset="0"/>
                <a:cs typeface="Times New Roman" pitchFamily="18" charset="0"/>
              </a:rPr>
              <a:t/>
            </a:r>
            <a:br>
              <a:rPr lang="nb-NO" dirty="0" smtClean="0">
                <a:latin typeface="Times New Roman" pitchFamily="18" charset="0"/>
                <a:cs typeface="Times New Roman" pitchFamily="18" charset="0"/>
              </a:rPr>
            </a:br>
            <a:r>
              <a:rPr lang="nb-NO"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315416"/>
            <a:ext cx="7467600" cy="981622"/>
          </a:xfrm>
        </p:spPr>
        <p:txBody>
          <a:bodyPr>
            <a:normAutofit/>
          </a:bodyPr>
          <a:lstStyle/>
          <a:p>
            <a:pPr algn="ctr"/>
            <a:r>
              <a:rPr lang="zh-CN" altLang="en-US" dirty="0">
                <a:solidFill>
                  <a:srgbClr val="C00000"/>
                </a:solidFill>
                <a:latin typeface="隶书" pitchFamily="49" charset="-122"/>
                <a:ea typeface="隶书" pitchFamily="49" charset="-122"/>
              </a:rPr>
              <a:t>三、基于项目学习环境的特征</a:t>
            </a:r>
          </a:p>
        </p:txBody>
      </p:sp>
      <p:sp>
        <p:nvSpPr>
          <p:cNvPr id="3" name="内容占位符 2"/>
          <p:cNvSpPr>
            <a:spLocks noGrp="1"/>
          </p:cNvSpPr>
          <p:nvPr>
            <p:ph sz="quarter" idx="1"/>
          </p:nvPr>
        </p:nvSpPr>
        <p:spPr>
          <a:xfrm>
            <a:off x="683568" y="764704"/>
            <a:ext cx="7467600" cy="4945760"/>
          </a:xfrm>
        </p:spPr>
        <p:txBody>
          <a:bodyPr>
            <a:noAutofit/>
          </a:bodyPr>
          <a:lstStyle/>
          <a:p>
            <a:pPr>
              <a:lnSpc>
                <a:spcPts val="2880"/>
              </a:lnSpc>
              <a:buNone/>
            </a:pPr>
            <a:r>
              <a:rPr lang="en-US" b="1" dirty="0" smtClean="0">
                <a:latin typeface="Times New Roman" pitchFamily="18" charset="0"/>
                <a:cs typeface="Times New Roman" pitchFamily="18" charset="0"/>
              </a:rPr>
              <a:t>Feature 3: Engaging in Scientific Practices</a:t>
            </a:r>
            <a:r>
              <a:rPr lang="en-US" dirty="0" smtClean="0">
                <a:latin typeface="Times New Roman" pitchFamily="18" charset="0"/>
                <a:cs typeface="Times New Roman" pitchFamily="18" charset="0"/>
              </a:rPr>
              <a:t> </a:t>
            </a:r>
          </a:p>
          <a:p>
            <a:pPr>
              <a:lnSpc>
                <a:spcPts val="2880"/>
              </a:lnSpc>
              <a:buNone/>
            </a:pPr>
            <a:r>
              <a:rPr lang="zh-CN" altLang="en-US" dirty="0" smtClean="0">
                <a:latin typeface="Times New Roman" pitchFamily="18" charset="0"/>
                <a:cs typeface="Times New Roman" pitchFamily="18" charset="0"/>
              </a:rPr>
              <a:t>（特征三、参与科学实践） </a:t>
            </a:r>
            <a:endParaRPr lang="en-US" altLang="zh-CN" dirty="0">
              <a:latin typeface="Times New Roman" pitchFamily="18" charset="0"/>
              <a:cs typeface="Times New Roman" pitchFamily="18" charset="0"/>
            </a:endParaRPr>
          </a:p>
          <a:p>
            <a:pPr>
              <a:lnSpc>
                <a:spcPts val="2880"/>
              </a:lnSpc>
              <a:buNone/>
            </a:pPr>
            <a:r>
              <a:rPr lang="en-US" altLang="zh-CN" sz="2000" b="1" dirty="0" smtClean="0">
                <a:latin typeface="Times New Roman" pitchFamily="18" charset="0"/>
                <a:cs typeface="Times New Roman" pitchFamily="18" charset="0"/>
              </a:rPr>
              <a:t>Solutions</a:t>
            </a:r>
            <a:r>
              <a:rPr lang="zh-CN" altLang="en-US" sz="2000" b="1" dirty="0" smtClean="0">
                <a:latin typeface="Times New Roman" pitchFamily="18" charset="0"/>
                <a:cs typeface="Times New Roman" pitchFamily="18" charset="0"/>
              </a:rPr>
              <a:t>（解决办法）</a:t>
            </a:r>
            <a:endParaRPr lang="en-US" altLang="zh-CN" sz="2000" b="1" dirty="0" smtClean="0">
              <a:latin typeface="Times New Roman" pitchFamily="18" charset="0"/>
              <a:cs typeface="Times New Roman" pitchFamily="18" charset="0"/>
            </a:endParaRPr>
          </a:p>
          <a:p>
            <a:pPr>
              <a:lnSpc>
                <a:spcPct val="145000"/>
              </a:lnSpc>
              <a:buNone/>
            </a:pPr>
            <a:r>
              <a:rPr lang="en-US" altLang="zh-CN" sz="2000" dirty="0" smtClean="0">
                <a:latin typeface="Times New Roman" pitchFamily="18" charset="0"/>
                <a:cs typeface="Times New Roman" pitchFamily="18" charset="0"/>
              </a:rPr>
              <a:t>    To be </a:t>
            </a:r>
            <a:r>
              <a:rPr lang="en-US" sz="2000" dirty="0" smtClean="0">
                <a:latin typeface="Times New Roman" pitchFamily="18" charset="0"/>
                <a:cs typeface="Times New Roman" pitchFamily="18" charset="0"/>
              </a:rPr>
              <a:t>explicit </a:t>
            </a:r>
            <a:r>
              <a:rPr lang="en-US" sz="2000" dirty="0">
                <a:latin typeface="Times New Roman" pitchFamily="18" charset="0"/>
                <a:cs typeface="Times New Roman" pitchFamily="18" charset="0"/>
              </a:rPr>
              <a:t>in the </a:t>
            </a:r>
            <a:r>
              <a:rPr lang="en-US" sz="2000" dirty="0" smtClean="0">
                <a:latin typeface="Times New Roman" pitchFamily="18" charset="0"/>
                <a:cs typeface="Times New Roman" pitchFamily="18" charset="0"/>
              </a:rPr>
              <a:t>process </a:t>
            </a:r>
            <a:r>
              <a:rPr lang="en-US" sz="2000" dirty="0">
                <a:latin typeface="Times New Roman" pitchFamily="18" charset="0"/>
                <a:cs typeface="Times New Roman" pitchFamily="18" charset="0"/>
              </a:rPr>
              <a:t>and </a:t>
            </a:r>
            <a:r>
              <a:rPr lang="en-US" sz="2000" dirty="0" smtClean="0">
                <a:latin typeface="Times New Roman" pitchFamily="18" charset="0"/>
                <a:cs typeface="Times New Roman" pitchFamily="18" charset="0"/>
              </a:rPr>
              <a:t>reasons behind </a:t>
            </a:r>
            <a:r>
              <a:rPr lang="en-US" sz="2000" dirty="0">
                <a:latin typeface="Times New Roman" pitchFamily="18" charset="0"/>
                <a:cs typeface="Times New Roman" pitchFamily="18" charset="0"/>
              </a:rPr>
              <a:t>how to </a:t>
            </a:r>
            <a:r>
              <a:rPr lang="en-US" sz="2000" dirty="0" smtClean="0">
                <a:latin typeface="Times New Roman" pitchFamily="18" charset="0"/>
                <a:cs typeface="Times New Roman" pitchFamily="18" charset="0"/>
              </a:rPr>
              <a:t>scaffold students </a:t>
            </a:r>
            <a:r>
              <a:rPr lang="en-US" sz="2000" dirty="0">
                <a:latin typeface="Times New Roman" pitchFamily="18" charset="0"/>
                <a:cs typeface="Times New Roman" pitchFamily="18" charset="0"/>
              </a:rPr>
              <a:t>as they write </a:t>
            </a:r>
            <a:r>
              <a:rPr lang="en-US" sz="2000" dirty="0" smtClean="0">
                <a:latin typeface="Times New Roman" pitchFamily="18" charset="0"/>
                <a:cs typeface="Times New Roman" pitchFamily="18" charset="0"/>
              </a:rPr>
              <a:t>explanations, providing </a:t>
            </a:r>
            <a:r>
              <a:rPr lang="en-US" sz="2000" dirty="0">
                <a:latin typeface="Times New Roman" pitchFamily="18" charset="0"/>
                <a:cs typeface="Times New Roman" pitchFamily="18" charset="0"/>
              </a:rPr>
              <a:t>scaffolding strategies include making the rationale behind explanations </a:t>
            </a:r>
            <a:r>
              <a:rPr lang="en-US" sz="2000" dirty="0" smtClean="0">
                <a:latin typeface="Times New Roman" pitchFamily="18" charset="0"/>
                <a:cs typeface="Times New Roman" pitchFamily="18" charset="0"/>
              </a:rPr>
              <a:t>explicit, modeling </a:t>
            </a:r>
            <a:r>
              <a:rPr lang="en-US" sz="2000" dirty="0">
                <a:latin typeface="Times New Roman" pitchFamily="18" charset="0"/>
                <a:cs typeface="Times New Roman" pitchFamily="18" charset="0"/>
              </a:rPr>
              <a:t>how to construct explanations, providing students with opportunities to engage </a:t>
            </a:r>
            <a:r>
              <a:rPr lang="en-US" sz="2000" dirty="0" smtClean="0">
                <a:latin typeface="Times New Roman" pitchFamily="18" charset="0"/>
                <a:cs typeface="Times New Roman" pitchFamily="18" charset="0"/>
              </a:rPr>
              <a:t>in explanation </a:t>
            </a:r>
            <a:r>
              <a:rPr lang="en-US" sz="2000" dirty="0">
                <a:latin typeface="Times New Roman" pitchFamily="18" charset="0"/>
                <a:cs typeface="Times New Roman" pitchFamily="18" charset="0"/>
              </a:rPr>
              <a:t>construction, and writing scaffolding comments on students’ investigation sheets.</a:t>
            </a:r>
            <a:r>
              <a:rPr lang="en-US" sz="2000" dirty="0" smtClean="0">
                <a:latin typeface="Times New Roman" pitchFamily="18" charset="0"/>
                <a:cs typeface="Times New Roman" pitchFamily="18" charset="0"/>
              </a:rPr>
              <a:t> </a:t>
            </a:r>
          </a:p>
          <a:p>
            <a:pPr>
              <a:lnSpc>
                <a:spcPct val="145000"/>
              </a:lnSpc>
              <a:buNone/>
            </a:pPr>
            <a:r>
              <a:rPr lang="zh-CN" altLang="en-US" sz="2000" dirty="0" smtClean="0">
                <a:latin typeface="Times New Roman" pitchFamily="18" charset="0"/>
                <a:cs typeface="Times New Roman" pitchFamily="18" charset="0"/>
              </a:rPr>
              <a:t>   （过程中要明确学生在写出解释时如何帮助学生，给他们提供一些策略包括使得他们解释的依据明确，示范如何解释，给学生提供机会参与解释，写出对他们的探究做出的评价等。）</a:t>
            </a:r>
            <a:endParaRPr lang="zh-CN" alt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332656"/>
            <a:ext cx="7467600" cy="576064"/>
          </a:xfrm>
        </p:spPr>
        <p:txBody>
          <a:bodyPr>
            <a:normAutofit/>
          </a:bodyPr>
          <a:lstStyle/>
          <a:p>
            <a:pPr algn="ctr"/>
            <a:r>
              <a:rPr lang="zh-CN" altLang="en-US" dirty="0">
                <a:solidFill>
                  <a:srgbClr val="C00000"/>
                </a:solidFill>
                <a:latin typeface="隶书" pitchFamily="49" charset="-122"/>
                <a:ea typeface="隶书" pitchFamily="49" charset="-122"/>
              </a:rPr>
              <a:t>三、基于项目学习环境的特征</a:t>
            </a:r>
          </a:p>
        </p:txBody>
      </p:sp>
      <p:sp>
        <p:nvSpPr>
          <p:cNvPr id="3" name="内容占位符 2"/>
          <p:cNvSpPr>
            <a:spLocks noGrp="1"/>
          </p:cNvSpPr>
          <p:nvPr>
            <p:ph sz="quarter" idx="1"/>
          </p:nvPr>
        </p:nvSpPr>
        <p:spPr>
          <a:xfrm>
            <a:off x="467544" y="908720"/>
            <a:ext cx="7467600" cy="5544616"/>
          </a:xfrm>
        </p:spPr>
        <p:txBody>
          <a:bodyPr>
            <a:noAutofit/>
          </a:bodyPr>
          <a:lstStyle/>
          <a:p>
            <a:pPr>
              <a:lnSpc>
                <a:spcPts val="2880"/>
              </a:lnSpc>
              <a:buNone/>
            </a:pPr>
            <a:r>
              <a:rPr lang="en-US" b="1" dirty="0" smtClean="0">
                <a:latin typeface="Times New Roman" pitchFamily="18" charset="0"/>
                <a:cs typeface="Times New Roman" pitchFamily="18" charset="0"/>
              </a:rPr>
              <a:t>Feature </a:t>
            </a:r>
            <a:r>
              <a:rPr lang="en-US" b="1" dirty="0">
                <a:latin typeface="Times New Roman" pitchFamily="18" charset="0"/>
                <a:cs typeface="Times New Roman" pitchFamily="18" charset="0"/>
              </a:rPr>
              <a:t>4: Collaborations</a:t>
            </a:r>
            <a:r>
              <a:rPr lang="en-US" dirty="0" smtClean="0">
                <a:latin typeface="Times New Roman" pitchFamily="18" charset="0"/>
                <a:cs typeface="Times New Roman" pitchFamily="18" charset="0"/>
              </a:rPr>
              <a:t> </a:t>
            </a:r>
          </a:p>
          <a:p>
            <a:pPr>
              <a:lnSpc>
                <a:spcPts val="2880"/>
              </a:lnSpc>
              <a:buNone/>
            </a:pPr>
            <a:r>
              <a:rPr lang="zh-CN" altLang="en-US" dirty="0" smtClean="0">
                <a:latin typeface="Times New Roman" pitchFamily="18" charset="0"/>
                <a:cs typeface="Times New Roman" pitchFamily="18" charset="0"/>
              </a:rPr>
              <a:t>（特征四：合作）</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Project-based </a:t>
            </a:r>
            <a:r>
              <a:rPr lang="en-US" sz="2200" dirty="0">
                <a:latin typeface="Times New Roman" pitchFamily="18" charset="0"/>
                <a:cs typeface="Times New Roman" pitchFamily="18" charset="0"/>
              </a:rPr>
              <a:t>learning provides opportunities for students, teachers, and members of </a:t>
            </a:r>
            <a:r>
              <a:rPr lang="en-US" sz="2200" dirty="0" smtClean="0">
                <a:latin typeface="Times New Roman" pitchFamily="18" charset="0"/>
                <a:cs typeface="Times New Roman" pitchFamily="18" charset="0"/>
              </a:rPr>
              <a:t>society to </a:t>
            </a:r>
            <a:r>
              <a:rPr lang="en-US" sz="2200" dirty="0">
                <a:latin typeface="Times New Roman" pitchFamily="18" charset="0"/>
                <a:cs typeface="Times New Roman" pitchFamily="18" charset="0"/>
              </a:rPr>
              <a:t>collaborate with one another to investigate questions and ideas.</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The classroom becomes </a:t>
            </a:r>
            <a:r>
              <a:rPr lang="en-US" sz="2200" dirty="0" smtClean="0">
                <a:latin typeface="Times New Roman" pitchFamily="18" charset="0"/>
                <a:cs typeface="Times New Roman" pitchFamily="18" charset="0"/>
              </a:rPr>
              <a:t>a community </a:t>
            </a:r>
            <a:r>
              <a:rPr lang="en-US" sz="2200" dirty="0">
                <a:latin typeface="Times New Roman" pitchFamily="18" charset="0"/>
                <a:cs typeface="Times New Roman" pitchFamily="18" charset="0"/>
              </a:rPr>
              <a:t>of learners (Brown &amp; </a:t>
            </a:r>
            <a:r>
              <a:rPr lang="en-US" sz="2200" dirty="0" err="1">
                <a:latin typeface="Times New Roman" pitchFamily="18" charset="0"/>
                <a:cs typeface="Times New Roman" pitchFamily="18" charset="0"/>
              </a:rPr>
              <a:t>Campione</a:t>
            </a:r>
            <a:r>
              <a:rPr lang="en-US" sz="2200" dirty="0">
                <a:latin typeface="Times New Roman" pitchFamily="18" charset="0"/>
                <a:cs typeface="Times New Roman" pitchFamily="18" charset="0"/>
              </a:rPr>
              <a:t>, 1994) as students ask questions, </a:t>
            </a:r>
            <a:r>
              <a:rPr lang="en-US" sz="2200" dirty="0" smtClean="0">
                <a:latin typeface="Times New Roman" pitchFamily="18" charset="0"/>
                <a:cs typeface="Times New Roman" pitchFamily="18" charset="0"/>
              </a:rPr>
              <a:t>write explanations</a:t>
            </a:r>
            <a:r>
              <a:rPr lang="en-US" sz="2200" dirty="0">
                <a:latin typeface="Times New Roman" pitchFamily="18" charset="0"/>
                <a:cs typeface="Times New Roman" pitchFamily="18" charset="0"/>
              </a:rPr>
              <a:t>, form conclusions, make sense of information, discuss data, and present findings.</a:t>
            </a:r>
            <a:r>
              <a:rPr lang="en-US" sz="2200" dirty="0" smtClean="0">
                <a:latin typeface="Times New Roman" pitchFamily="18" charset="0"/>
                <a:cs typeface="Times New Roman" pitchFamily="18" charset="0"/>
              </a:rPr>
              <a:t> </a:t>
            </a:r>
          </a:p>
          <a:p>
            <a:pPr>
              <a:lnSpc>
                <a:spcPct val="145000"/>
              </a:lnSpc>
              <a:buNone/>
            </a:pPr>
            <a:r>
              <a:rPr lang="zh-CN" altLang="en-US" sz="2200" dirty="0" smtClean="0">
                <a:latin typeface="Times New Roman" pitchFamily="18" charset="0"/>
                <a:cs typeface="Times New Roman" pitchFamily="18" charset="0"/>
              </a:rPr>
              <a:t>   （基于项目的学习为学生、教师和社会成员提供彼此合作的机会以探究问题和想法。当学生提问、写出解释、形成结论、感知信息、讨论数据、呈现结果时，课堂成为学习者的社区。）</a:t>
            </a:r>
            <a:endParaRPr lang="zh-CN" alt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64583" y="-243407"/>
            <a:ext cx="7331753" cy="936103"/>
          </a:xfrm>
        </p:spPr>
        <p:txBody>
          <a:bodyPr>
            <a:normAutofit/>
          </a:bodyPr>
          <a:lstStyle/>
          <a:p>
            <a:pPr algn="ctr"/>
            <a:r>
              <a:rPr lang="zh-CN" altLang="en-US" dirty="0">
                <a:solidFill>
                  <a:srgbClr val="C00000"/>
                </a:solidFill>
                <a:latin typeface="隶书" pitchFamily="49" charset="-122"/>
                <a:ea typeface="隶书" pitchFamily="49" charset="-122"/>
              </a:rPr>
              <a:t>三、基于项目学习环境的特征</a:t>
            </a:r>
          </a:p>
        </p:txBody>
      </p:sp>
      <p:sp>
        <p:nvSpPr>
          <p:cNvPr id="3" name="内容占位符 2"/>
          <p:cNvSpPr>
            <a:spLocks noGrp="1"/>
          </p:cNvSpPr>
          <p:nvPr>
            <p:ph sz="quarter" idx="1"/>
          </p:nvPr>
        </p:nvSpPr>
        <p:spPr>
          <a:xfrm>
            <a:off x="467544" y="692696"/>
            <a:ext cx="7467600" cy="4873752"/>
          </a:xfrm>
        </p:spPr>
        <p:txBody>
          <a:bodyPr>
            <a:noAutofit/>
          </a:bodyPr>
          <a:lstStyle/>
          <a:p>
            <a:pPr>
              <a:lnSpc>
                <a:spcPts val="2880"/>
              </a:lnSpc>
              <a:buNone/>
            </a:pPr>
            <a:r>
              <a:rPr lang="en-US" sz="2000" b="1" dirty="0">
                <a:latin typeface="Times New Roman" pitchFamily="18" charset="0"/>
                <a:cs typeface="Times New Roman" pitchFamily="18" charset="0"/>
              </a:rPr>
              <a:t>Feature 4: Collaborations </a:t>
            </a:r>
          </a:p>
          <a:p>
            <a:pPr>
              <a:lnSpc>
                <a:spcPts val="2880"/>
              </a:lnSpc>
              <a:buNone/>
            </a:pPr>
            <a:r>
              <a:rPr lang="zh-CN" altLang="en-US" sz="2000" b="1" dirty="0">
                <a:latin typeface="Times New Roman" pitchFamily="18" charset="0"/>
                <a:cs typeface="Times New Roman" pitchFamily="18" charset="0"/>
              </a:rPr>
              <a:t>（特征四：合作） </a:t>
            </a:r>
            <a:endParaRPr lang="en-US" altLang="zh-CN" sz="2000" b="1" dirty="0">
              <a:latin typeface="Times New Roman" pitchFamily="18" charset="0"/>
              <a:cs typeface="Times New Roman" pitchFamily="18" charset="0"/>
            </a:endParaRPr>
          </a:p>
          <a:p>
            <a:pPr>
              <a:lnSpc>
                <a:spcPct val="145000"/>
              </a:lnSpc>
              <a:buNone/>
            </a:pPr>
            <a:r>
              <a:rPr lang="en-US" sz="1600" dirty="0">
                <a:latin typeface="Times New Roman" pitchFamily="18" charset="0"/>
                <a:ea typeface="仿宋" panose="02010609060101010101" pitchFamily="49" charset="-122"/>
                <a:cs typeface="Times New Roman" pitchFamily="18" charset="0"/>
              </a:rPr>
              <a:t>    </a:t>
            </a:r>
            <a:r>
              <a:rPr lang="en-US" sz="1600" dirty="0" smtClean="0">
                <a:latin typeface="Times New Roman" pitchFamily="18" charset="0"/>
                <a:ea typeface="仿宋" panose="02010609060101010101" pitchFamily="49" charset="-122"/>
                <a:cs typeface="Times New Roman" pitchFamily="18" charset="0"/>
              </a:rPr>
              <a:t> The </a:t>
            </a:r>
            <a:r>
              <a:rPr lang="en-US" altLang="zh-CN" sz="1600" dirty="0">
                <a:latin typeface="Times New Roman" pitchFamily="18" charset="0"/>
                <a:ea typeface="仿宋" panose="02010609060101010101" pitchFamily="49" charset="-122"/>
                <a:cs typeface="Times New Roman" pitchFamily="18" charset="0"/>
              </a:rPr>
              <a:t>strategies that the teachers may use </a:t>
            </a:r>
            <a:r>
              <a:rPr lang="zh-CN" altLang="en-US" sz="1600" dirty="0">
                <a:latin typeface="Times New Roman" pitchFamily="18" charset="0"/>
                <a:ea typeface="仿宋" panose="02010609060101010101" pitchFamily="49" charset="-122"/>
                <a:cs typeface="Times New Roman" pitchFamily="18" charset="0"/>
              </a:rPr>
              <a:t>（教师可使用的策略）</a:t>
            </a:r>
            <a:endParaRPr lang="en-US" sz="1600" dirty="0">
              <a:latin typeface="Times New Roman" pitchFamily="18" charset="0"/>
              <a:ea typeface="仿宋" panose="02010609060101010101" pitchFamily="49" charset="-122"/>
              <a:cs typeface="Times New Roman" pitchFamily="18" charset="0"/>
            </a:endParaRPr>
          </a:p>
          <a:p>
            <a:pPr>
              <a:lnSpc>
                <a:spcPct val="145000"/>
              </a:lnSpc>
              <a:buNone/>
            </a:pPr>
            <a:r>
              <a:rPr lang="en-US" sz="1600" dirty="0">
                <a:latin typeface="Times New Roman" pitchFamily="18" charset="0"/>
                <a:ea typeface="仿宋" panose="02010609060101010101" pitchFamily="49" charset="-122"/>
                <a:cs typeface="Times New Roman" pitchFamily="18" charset="0"/>
              </a:rPr>
              <a:t>    </a:t>
            </a:r>
            <a:r>
              <a:rPr lang="en-US" sz="1600" dirty="0" smtClean="0">
                <a:latin typeface="Times New Roman" pitchFamily="18" charset="0"/>
                <a:ea typeface="仿宋" panose="02010609060101010101" pitchFamily="49" charset="-122"/>
                <a:cs typeface="Times New Roman" pitchFamily="18" charset="0"/>
              </a:rPr>
              <a:t> Teachers </a:t>
            </a:r>
            <a:r>
              <a:rPr lang="en-US" sz="1600" dirty="0">
                <a:latin typeface="Times New Roman" pitchFamily="18" charset="0"/>
                <a:ea typeface="仿宋" panose="02010609060101010101" pitchFamily="49" charset="-122"/>
                <a:cs typeface="Times New Roman" pitchFamily="18" charset="0"/>
              </a:rPr>
              <a:t>need to help students develop skills in collaborating, including turn taking, listening, and respect for others’ opinions. Teachers can use a technique in which they first ask students to write down their </a:t>
            </a:r>
            <a:r>
              <a:rPr lang="en-US" sz="1600" dirty="0" smtClean="0">
                <a:latin typeface="Times New Roman" pitchFamily="18" charset="0"/>
                <a:ea typeface="仿宋" panose="02010609060101010101" pitchFamily="49" charset="-122"/>
                <a:cs typeface="Times New Roman" pitchFamily="18" charset="0"/>
              </a:rPr>
              <a:t>ideas and </a:t>
            </a:r>
            <a:r>
              <a:rPr lang="en-US" sz="1600" dirty="0">
                <a:latin typeface="Times New Roman" pitchFamily="18" charset="0"/>
                <a:ea typeface="仿宋" panose="02010609060101010101" pitchFamily="49" charset="-122"/>
                <a:cs typeface="Times New Roman" pitchFamily="18" charset="0"/>
              </a:rPr>
              <a:t>then work with a partner to compare their ideas. Written prompts like “My ideas </a:t>
            </a:r>
            <a:r>
              <a:rPr lang="en-US" sz="1600" dirty="0" smtClean="0">
                <a:latin typeface="Times New Roman" pitchFamily="18" charset="0"/>
                <a:ea typeface="仿宋" panose="02010609060101010101" pitchFamily="49" charset="-122"/>
                <a:cs typeface="Times New Roman" pitchFamily="18" charset="0"/>
              </a:rPr>
              <a:t>are similar </a:t>
            </a:r>
            <a:r>
              <a:rPr lang="en-US" sz="1600" dirty="0">
                <a:latin typeface="Times New Roman" pitchFamily="18" charset="0"/>
                <a:ea typeface="仿宋" panose="02010609060101010101" pitchFamily="49" charset="-122"/>
                <a:cs typeface="Times New Roman" pitchFamily="18" charset="0"/>
              </a:rPr>
              <a:t>to my partners’ ideas in these ways” and “My ideas are different from my </a:t>
            </a:r>
            <a:r>
              <a:rPr lang="en-US" sz="1600" dirty="0" smtClean="0">
                <a:latin typeface="Times New Roman" pitchFamily="18" charset="0"/>
                <a:ea typeface="仿宋" panose="02010609060101010101" pitchFamily="49" charset="-122"/>
                <a:cs typeface="Times New Roman" pitchFamily="18" charset="0"/>
              </a:rPr>
              <a:t>partners’ ideas </a:t>
            </a:r>
            <a:r>
              <a:rPr lang="en-US" sz="1600" dirty="0">
                <a:latin typeface="Times New Roman" pitchFamily="18" charset="0"/>
                <a:ea typeface="仿宋" panose="02010609060101010101" pitchFamily="49" charset="-122"/>
                <a:cs typeface="Times New Roman" pitchFamily="18" charset="0"/>
              </a:rPr>
              <a:t>in these ways” help students learn to listen to others and compare their ideas to those </a:t>
            </a:r>
            <a:r>
              <a:rPr lang="en-US" sz="1600" dirty="0" smtClean="0">
                <a:latin typeface="Times New Roman" pitchFamily="18" charset="0"/>
                <a:ea typeface="仿宋" panose="02010609060101010101" pitchFamily="49" charset="-122"/>
                <a:cs typeface="Times New Roman" pitchFamily="18" charset="0"/>
              </a:rPr>
              <a:t>of others </a:t>
            </a:r>
            <a:r>
              <a:rPr lang="en-US" sz="1600" dirty="0">
                <a:latin typeface="Times New Roman" pitchFamily="18" charset="0"/>
                <a:ea typeface="仿宋" panose="02010609060101010101" pitchFamily="49" charset="-122"/>
                <a:cs typeface="Times New Roman" pitchFamily="18" charset="0"/>
              </a:rPr>
              <a:t>(</a:t>
            </a:r>
            <a:r>
              <a:rPr lang="en-US" sz="1600" dirty="0" err="1">
                <a:latin typeface="Times New Roman" pitchFamily="18" charset="0"/>
                <a:ea typeface="仿宋" panose="02010609060101010101" pitchFamily="49" charset="-122"/>
                <a:cs typeface="Times New Roman" pitchFamily="18" charset="0"/>
              </a:rPr>
              <a:t>Krajcik</a:t>
            </a:r>
            <a:r>
              <a:rPr lang="en-US" sz="1600" dirty="0">
                <a:latin typeface="Times New Roman" pitchFamily="18" charset="0"/>
                <a:ea typeface="仿宋" panose="02010609060101010101" pitchFamily="49" charset="-122"/>
                <a:cs typeface="Times New Roman" pitchFamily="18" charset="0"/>
              </a:rPr>
              <a:t> &amp; </a:t>
            </a:r>
            <a:r>
              <a:rPr lang="en-US" sz="1600" dirty="0" err="1">
                <a:latin typeface="Times New Roman" pitchFamily="18" charset="0"/>
                <a:ea typeface="仿宋" panose="02010609060101010101" pitchFamily="49" charset="-122"/>
                <a:cs typeface="Times New Roman" pitchFamily="18" charset="0"/>
              </a:rPr>
              <a:t>Czerniak</a:t>
            </a:r>
            <a:r>
              <a:rPr lang="en-US" sz="1600" dirty="0">
                <a:latin typeface="Times New Roman" pitchFamily="18" charset="0"/>
                <a:ea typeface="仿宋" panose="02010609060101010101" pitchFamily="49" charset="-122"/>
                <a:cs typeface="Times New Roman" pitchFamily="18" charset="0"/>
              </a:rPr>
              <a:t>, 2013; </a:t>
            </a:r>
            <a:r>
              <a:rPr lang="en-US" sz="1600" dirty="0" err="1">
                <a:latin typeface="Times New Roman" pitchFamily="18" charset="0"/>
                <a:ea typeface="仿宋" panose="02010609060101010101" pitchFamily="49" charset="-122"/>
                <a:cs typeface="Times New Roman" pitchFamily="18" charset="0"/>
              </a:rPr>
              <a:t>Scardamalia</a:t>
            </a:r>
            <a:r>
              <a:rPr lang="en-US" sz="1600" dirty="0">
                <a:latin typeface="Times New Roman" pitchFamily="18" charset="0"/>
                <a:ea typeface="仿宋" panose="02010609060101010101" pitchFamily="49" charset="-122"/>
                <a:cs typeface="Times New Roman" pitchFamily="18" charset="0"/>
              </a:rPr>
              <a:t> &amp; </a:t>
            </a:r>
            <a:r>
              <a:rPr lang="en-US" sz="1600" dirty="0" err="1">
                <a:latin typeface="Times New Roman" pitchFamily="18" charset="0"/>
                <a:ea typeface="仿宋" panose="02010609060101010101" pitchFamily="49" charset="-122"/>
                <a:cs typeface="Times New Roman" pitchFamily="18" charset="0"/>
              </a:rPr>
              <a:t>Bereiter</a:t>
            </a:r>
            <a:r>
              <a:rPr lang="en-US" sz="1600" dirty="0">
                <a:latin typeface="Times New Roman" pitchFamily="18" charset="0"/>
                <a:ea typeface="仿宋" panose="02010609060101010101" pitchFamily="49" charset="-122"/>
                <a:cs typeface="Times New Roman" pitchFamily="18" charset="0"/>
              </a:rPr>
              <a:t>, Chapter 20, this volume).</a:t>
            </a:r>
            <a:r>
              <a:rPr lang="en-US" sz="1600" dirty="0" smtClean="0">
                <a:latin typeface="Times New Roman" pitchFamily="18" charset="0"/>
                <a:ea typeface="仿宋" panose="02010609060101010101" pitchFamily="49" charset="-122"/>
                <a:cs typeface="Times New Roman" pitchFamily="18" charset="0"/>
              </a:rPr>
              <a:t> </a:t>
            </a:r>
          </a:p>
          <a:p>
            <a:pPr>
              <a:lnSpc>
                <a:spcPct val="145000"/>
              </a:lnSpc>
              <a:buNone/>
            </a:pPr>
            <a:r>
              <a:rPr lang="zh-CN" altLang="en-US" sz="1600" dirty="0" smtClean="0">
                <a:latin typeface="Times New Roman" pitchFamily="18" charset="0"/>
                <a:ea typeface="仿宋" panose="02010609060101010101" pitchFamily="49" charset="-122"/>
                <a:cs typeface="Times New Roman" pitchFamily="18" charset="0"/>
              </a:rPr>
              <a:t>    （教师需要帮助学生培养合作的技巧，包括轮流、倾听和尊重别人的意见。教师可以使用这样的技巧，先叫学生写下他们的想法，然后和同伴比较彼此的想法。给学生一些提示诸如“我的想法和同伴的想法在这些方面相似”、“我的想法和同伴的想法在这些方面不同”来帮助学生学会倾听他人并比较彼此的观点。）</a:t>
            </a:r>
            <a:endParaRPr lang="zh-CN" altLang="en-US" sz="1600" dirty="0">
              <a:latin typeface="Times New Roman" pitchFamily="18" charset="0"/>
              <a:ea typeface="仿宋" panose="02010609060101010101" pitchFamily="49"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7467600" cy="620688"/>
          </a:xfrm>
        </p:spPr>
        <p:txBody>
          <a:bodyPr>
            <a:normAutofit/>
          </a:bodyPr>
          <a:lstStyle/>
          <a:p>
            <a:pPr algn="ctr"/>
            <a:r>
              <a:rPr lang="zh-CN" altLang="en-US" dirty="0">
                <a:solidFill>
                  <a:srgbClr val="C00000"/>
                </a:solidFill>
                <a:latin typeface="隶书" pitchFamily="49" charset="-122"/>
                <a:ea typeface="隶书" pitchFamily="49" charset="-122"/>
              </a:rPr>
              <a:t>三、基于项目学习环境的特征</a:t>
            </a:r>
          </a:p>
        </p:txBody>
      </p:sp>
      <p:sp>
        <p:nvSpPr>
          <p:cNvPr id="3" name="内容占位符 2"/>
          <p:cNvSpPr>
            <a:spLocks noGrp="1"/>
          </p:cNvSpPr>
          <p:nvPr>
            <p:ph sz="quarter" idx="1"/>
          </p:nvPr>
        </p:nvSpPr>
        <p:spPr>
          <a:xfrm>
            <a:off x="251520" y="692696"/>
            <a:ext cx="8501122" cy="4886003"/>
          </a:xfrm>
        </p:spPr>
        <p:txBody>
          <a:bodyPr>
            <a:noAutofit/>
          </a:bodyPr>
          <a:lstStyle/>
          <a:p>
            <a:pPr>
              <a:lnSpc>
                <a:spcPts val="2880"/>
              </a:lnSpc>
              <a:buNone/>
            </a:pPr>
            <a:r>
              <a:rPr lang="en-US" b="1" dirty="0">
                <a:latin typeface="Times New Roman" pitchFamily="18" charset="0"/>
                <a:cs typeface="Times New Roman" pitchFamily="18" charset="0"/>
              </a:rPr>
              <a:t>Feature 5: Using Technology Tools to Support Learning</a:t>
            </a:r>
          </a:p>
          <a:p>
            <a:pPr>
              <a:lnSpc>
                <a:spcPts val="2880"/>
              </a:lnSpc>
              <a:buNone/>
            </a:pPr>
            <a:r>
              <a:rPr lang="zh-CN" altLang="en-US" b="1" dirty="0">
                <a:latin typeface="Times New Roman" pitchFamily="18" charset="0"/>
                <a:cs typeface="Times New Roman" pitchFamily="18" charset="0"/>
              </a:rPr>
              <a:t>（使用技术工具来支持教学）</a:t>
            </a:r>
            <a:r>
              <a:rPr lang="en-US" b="1" dirty="0">
                <a:latin typeface="Times New Roman" pitchFamily="18" charset="0"/>
                <a:cs typeface="Times New Roman" pitchFamily="18" charset="0"/>
              </a:rPr>
              <a:t> </a:t>
            </a:r>
          </a:p>
          <a:p>
            <a:pPr>
              <a:lnSpc>
                <a:spcPct val="145000"/>
              </a:lnSpc>
              <a:buNone/>
            </a:pPr>
            <a:r>
              <a:rPr lang="en-US" sz="2200" dirty="0" smtClean="0">
                <a:latin typeface="Times New Roman" pitchFamily="18" charset="0"/>
                <a:ea typeface="仿宋" panose="02010609060101010101" pitchFamily="49" charset="-122"/>
                <a:cs typeface="Times New Roman" pitchFamily="18" charset="0"/>
              </a:rPr>
              <a:t>1. Reasons</a:t>
            </a:r>
            <a:r>
              <a:rPr lang="zh-CN" altLang="en-US" sz="2200" dirty="0" smtClean="0">
                <a:latin typeface="Times New Roman" pitchFamily="18" charset="0"/>
                <a:ea typeface="仿宋" panose="02010609060101010101" pitchFamily="49" charset="-122"/>
                <a:cs typeface="Times New Roman" pitchFamily="18" charset="0"/>
              </a:rPr>
              <a:t>（原因）</a:t>
            </a:r>
            <a:endParaRPr lang="en-US" sz="2200" dirty="0" smtClean="0">
              <a:latin typeface="Times New Roman" pitchFamily="18" charset="0"/>
              <a:ea typeface="仿宋" panose="02010609060101010101" pitchFamily="49" charset="-122"/>
              <a:cs typeface="Times New Roman" pitchFamily="18" charset="0"/>
            </a:endParaRPr>
          </a:p>
          <a:p>
            <a:pPr>
              <a:lnSpc>
                <a:spcPct val="145000"/>
              </a:lnSpc>
              <a:buNone/>
            </a:pPr>
            <a:r>
              <a:rPr lang="en-US" sz="2200" dirty="0" smtClean="0">
                <a:latin typeface="Times New Roman" pitchFamily="18" charset="0"/>
                <a:ea typeface="仿宋" panose="02010609060101010101" pitchFamily="49" charset="-122"/>
                <a:cs typeface="Times New Roman" pitchFamily="18" charset="0"/>
              </a:rPr>
              <a:t>    </a:t>
            </a:r>
            <a:r>
              <a:rPr lang="en-US" sz="2200" dirty="0" err="1" smtClean="0">
                <a:latin typeface="Times New Roman" pitchFamily="18" charset="0"/>
                <a:ea typeface="仿宋" panose="02010609060101010101" pitchFamily="49" charset="-122"/>
                <a:cs typeface="Times New Roman" pitchFamily="18" charset="0"/>
              </a:rPr>
              <a:t>Edelson</a:t>
            </a:r>
            <a:r>
              <a:rPr lang="en-US" sz="2200" dirty="0" smtClean="0">
                <a:latin typeface="Times New Roman" pitchFamily="18" charset="0"/>
                <a:ea typeface="仿宋" panose="02010609060101010101" pitchFamily="49" charset="-122"/>
                <a:cs typeface="Times New Roman" pitchFamily="18" charset="0"/>
              </a:rPr>
              <a:t> </a:t>
            </a:r>
            <a:r>
              <a:rPr lang="en-US" sz="2200" dirty="0">
                <a:latin typeface="Times New Roman" pitchFamily="18" charset="0"/>
                <a:ea typeface="仿宋" panose="02010609060101010101" pitchFamily="49" charset="-122"/>
                <a:cs typeface="Times New Roman" pitchFamily="18" charset="0"/>
              </a:rPr>
              <a:t>(2001) gives three reasons to use technology tools in schools: (1) they align with </a:t>
            </a:r>
            <a:r>
              <a:rPr lang="en-US" sz="2200" dirty="0" smtClean="0">
                <a:latin typeface="Times New Roman" pitchFamily="18" charset="0"/>
                <a:ea typeface="仿宋" panose="02010609060101010101" pitchFamily="49" charset="-122"/>
                <a:cs typeface="Times New Roman" pitchFamily="18" charset="0"/>
              </a:rPr>
              <a:t>the practice </a:t>
            </a:r>
            <a:r>
              <a:rPr lang="en-US" sz="2200" dirty="0">
                <a:latin typeface="Times New Roman" pitchFamily="18" charset="0"/>
                <a:ea typeface="仿宋" panose="02010609060101010101" pitchFamily="49" charset="-122"/>
                <a:cs typeface="Times New Roman" pitchFamily="18" charset="0"/>
              </a:rPr>
              <a:t>of science, (2) they can present information in dynamic and interactive formats, </a:t>
            </a:r>
            <a:r>
              <a:rPr lang="en-US" sz="2200" dirty="0" smtClean="0">
                <a:latin typeface="Times New Roman" pitchFamily="18" charset="0"/>
                <a:ea typeface="仿宋" panose="02010609060101010101" pitchFamily="49" charset="-122"/>
                <a:cs typeface="Times New Roman" pitchFamily="18" charset="0"/>
              </a:rPr>
              <a:t>and (3</a:t>
            </a:r>
            <a:r>
              <a:rPr lang="en-US" sz="2200" dirty="0">
                <a:latin typeface="Times New Roman" pitchFamily="18" charset="0"/>
                <a:ea typeface="仿宋" panose="02010609060101010101" pitchFamily="49" charset="-122"/>
                <a:cs typeface="Times New Roman" pitchFamily="18" charset="0"/>
              </a:rPr>
              <a:t>) they provide unprecedented opportunities to move teaching away from a </a:t>
            </a:r>
            <a:r>
              <a:rPr lang="en-US" sz="2200" dirty="0" smtClean="0">
                <a:latin typeface="Times New Roman" pitchFamily="18" charset="0"/>
                <a:ea typeface="仿宋" panose="02010609060101010101" pitchFamily="49" charset="-122"/>
                <a:cs typeface="Times New Roman" pitchFamily="18" charset="0"/>
              </a:rPr>
              <a:t>transmission and acquisition </a:t>
            </a:r>
            <a:r>
              <a:rPr lang="en-US" sz="2200" dirty="0">
                <a:latin typeface="Times New Roman" pitchFamily="18" charset="0"/>
                <a:ea typeface="仿宋" panose="02010609060101010101" pitchFamily="49" charset="-122"/>
                <a:cs typeface="Times New Roman" pitchFamily="18" charset="0"/>
              </a:rPr>
              <a:t>model of instruction.</a:t>
            </a:r>
            <a:r>
              <a:rPr lang="en-US" sz="2200" dirty="0" smtClean="0">
                <a:latin typeface="Times New Roman" pitchFamily="18" charset="0"/>
                <a:ea typeface="仿宋" panose="02010609060101010101" pitchFamily="49" charset="-122"/>
                <a:cs typeface="Times New Roman" pitchFamily="18" charset="0"/>
              </a:rPr>
              <a:t> </a:t>
            </a:r>
          </a:p>
          <a:p>
            <a:pPr>
              <a:lnSpc>
                <a:spcPct val="145000"/>
              </a:lnSpc>
              <a:buNone/>
            </a:pPr>
            <a:r>
              <a:rPr lang="zh-CN" altLang="en-US" sz="2200" dirty="0" smtClean="0">
                <a:latin typeface="Times New Roman" pitchFamily="18" charset="0"/>
                <a:ea typeface="仿宋" panose="02010609060101010101" pitchFamily="49" charset="-122"/>
                <a:cs typeface="Times New Roman" pitchFamily="18" charset="0"/>
              </a:rPr>
              <a:t> （</a:t>
            </a:r>
            <a:r>
              <a:rPr lang="en-US" altLang="zh-CN" sz="2200" dirty="0" err="1" smtClean="0">
                <a:latin typeface="Times New Roman" pitchFamily="18" charset="0"/>
                <a:ea typeface="仿宋" panose="02010609060101010101" pitchFamily="49" charset="-122"/>
                <a:cs typeface="Times New Roman" pitchFamily="18" charset="0"/>
              </a:rPr>
              <a:t>Edlson</a:t>
            </a:r>
            <a:r>
              <a:rPr lang="en-US" altLang="zh-CN" sz="2200" dirty="0" smtClean="0">
                <a:latin typeface="Times New Roman" pitchFamily="18" charset="0"/>
                <a:ea typeface="仿宋" panose="02010609060101010101" pitchFamily="49" charset="-122"/>
                <a:cs typeface="Times New Roman" pitchFamily="18" charset="0"/>
              </a:rPr>
              <a:t> </a:t>
            </a:r>
            <a:r>
              <a:rPr lang="zh-CN" altLang="en-US" sz="2200" dirty="0" smtClean="0">
                <a:latin typeface="Times New Roman" pitchFamily="18" charset="0"/>
                <a:ea typeface="仿宋" panose="02010609060101010101" pitchFamily="49" charset="-122"/>
                <a:cs typeface="Times New Roman" pitchFamily="18" charset="0"/>
              </a:rPr>
              <a:t>对学校使用技术工具给出了三个理由：（</a:t>
            </a:r>
            <a:r>
              <a:rPr lang="en-US" altLang="zh-CN" sz="2200" dirty="0" smtClean="0">
                <a:latin typeface="Times New Roman" pitchFamily="18" charset="0"/>
                <a:ea typeface="仿宋" panose="02010609060101010101" pitchFamily="49" charset="-122"/>
                <a:cs typeface="Times New Roman" pitchFamily="18" charset="0"/>
              </a:rPr>
              <a:t>1</a:t>
            </a:r>
            <a:r>
              <a:rPr lang="zh-CN" altLang="en-US" sz="2200" dirty="0" smtClean="0">
                <a:latin typeface="Times New Roman" pitchFamily="18" charset="0"/>
                <a:ea typeface="仿宋" panose="02010609060101010101" pitchFamily="49" charset="-122"/>
                <a:cs typeface="Times New Roman" pitchFamily="18" charset="0"/>
              </a:rPr>
              <a:t>）技术工具和科学实践是结伴而行的；（</a:t>
            </a:r>
            <a:r>
              <a:rPr lang="en-US" altLang="zh-CN" sz="2200" dirty="0" smtClean="0">
                <a:latin typeface="Times New Roman" pitchFamily="18" charset="0"/>
                <a:ea typeface="仿宋" panose="02010609060101010101" pitchFamily="49" charset="-122"/>
                <a:cs typeface="Times New Roman" pitchFamily="18" charset="0"/>
              </a:rPr>
              <a:t>2</a:t>
            </a:r>
            <a:r>
              <a:rPr lang="zh-CN" altLang="en-US" sz="2200" dirty="0" smtClean="0">
                <a:latin typeface="Times New Roman" pitchFamily="18" charset="0"/>
                <a:ea typeface="仿宋" panose="02010609060101010101" pitchFamily="49" charset="-122"/>
                <a:cs typeface="Times New Roman" pitchFamily="18" charset="0"/>
              </a:rPr>
              <a:t>）技术工具能以动态和交互的形式呈现信息；（</a:t>
            </a:r>
            <a:r>
              <a:rPr lang="en-US" altLang="zh-CN" sz="2200" dirty="0" smtClean="0">
                <a:latin typeface="Times New Roman" pitchFamily="18" charset="0"/>
                <a:ea typeface="仿宋" panose="02010609060101010101" pitchFamily="49" charset="-122"/>
                <a:cs typeface="Times New Roman" pitchFamily="18" charset="0"/>
              </a:rPr>
              <a:t>3</a:t>
            </a:r>
            <a:r>
              <a:rPr lang="zh-CN" altLang="en-US" sz="2200" dirty="0" smtClean="0">
                <a:latin typeface="Times New Roman" pitchFamily="18" charset="0"/>
                <a:ea typeface="仿宋" panose="02010609060101010101" pitchFamily="49" charset="-122"/>
                <a:cs typeface="Times New Roman" pitchFamily="18" charset="0"/>
              </a:rPr>
              <a:t>）他们提供前所未有的机会让教学摆脱传输接受模式。）</a:t>
            </a:r>
            <a:endParaRPr lang="zh-CN" altLang="en-US" sz="2200" dirty="0">
              <a:latin typeface="Times New Roman" pitchFamily="18" charset="0"/>
              <a:ea typeface="仿宋" panose="02010609060101010101" pitchFamily="49"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16632"/>
            <a:ext cx="7467600" cy="792088"/>
          </a:xfrm>
        </p:spPr>
        <p:txBody>
          <a:bodyPr>
            <a:normAutofit/>
          </a:bodyPr>
          <a:lstStyle/>
          <a:p>
            <a:pPr algn="ctr"/>
            <a:r>
              <a:rPr lang="zh-CN" altLang="en-US" dirty="0">
                <a:solidFill>
                  <a:srgbClr val="C00000"/>
                </a:solidFill>
                <a:latin typeface="隶书" pitchFamily="49" charset="-122"/>
                <a:ea typeface="隶书" pitchFamily="49" charset="-122"/>
              </a:rPr>
              <a:t>三、基于项目学习环境的特征</a:t>
            </a:r>
          </a:p>
        </p:txBody>
      </p:sp>
      <p:sp>
        <p:nvSpPr>
          <p:cNvPr id="3" name="内容占位符 2"/>
          <p:cNvSpPr>
            <a:spLocks noGrp="1"/>
          </p:cNvSpPr>
          <p:nvPr>
            <p:ph sz="quarter" idx="1"/>
          </p:nvPr>
        </p:nvSpPr>
        <p:spPr>
          <a:xfrm>
            <a:off x="395536" y="1052736"/>
            <a:ext cx="7467600" cy="5277200"/>
          </a:xfrm>
        </p:spPr>
        <p:txBody>
          <a:bodyPr>
            <a:noAutofit/>
          </a:bodyPr>
          <a:lstStyle/>
          <a:p>
            <a:pPr>
              <a:lnSpc>
                <a:spcPts val="2880"/>
              </a:lnSpc>
              <a:buNone/>
            </a:pPr>
            <a:r>
              <a:rPr lang="en-US" b="1" dirty="0">
                <a:latin typeface="Times New Roman" pitchFamily="18" charset="0"/>
                <a:cs typeface="Times New Roman" pitchFamily="18" charset="0"/>
              </a:rPr>
              <a:t>Feature 5: Using Technology Tools to Support Learning</a:t>
            </a:r>
          </a:p>
          <a:p>
            <a:pPr>
              <a:lnSpc>
                <a:spcPts val="2880"/>
              </a:lnSpc>
              <a:buNone/>
            </a:pPr>
            <a:r>
              <a:rPr lang="zh-CN" altLang="en-US" b="1" dirty="0">
                <a:latin typeface="Times New Roman" pitchFamily="18" charset="0"/>
                <a:cs typeface="Times New Roman" pitchFamily="18" charset="0"/>
              </a:rPr>
              <a:t>（使用技术工具来支持教学）</a:t>
            </a:r>
            <a:r>
              <a:rPr lang="en-US" b="1" dirty="0">
                <a:latin typeface="Times New Roman" pitchFamily="18" charset="0"/>
                <a:cs typeface="Times New Roman" pitchFamily="18" charset="0"/>
              </a:rPr>
              <a:t> </a:t>
            </a:r>
          </a:p>
          <a:p>
            <a:pPr>
              <a:lnSpc>
                <a:spcPct val="145000"/>
              </a:lnSpc>
              <a:buNone/>
            </a:pPr>
            <a:r>
              <a:rPr lang="en-US" dirty="0" smtClean="0">
                <a:latin typeface="Times New Roman" pitchFamily="18" charset="0"/>
                <a:ea typeface="仿宋" panose="02010609060101010101" pitchFamily="49" charset="-122"/>
                <a:cs typeface="Times New Roman" pitchFamily="18" charset="0"/>
              </a:rPr>
              <a:t>2. Technology Tools recommended to use</a:t>
            </a:r>
            <a:r>
              <a:rPr lang="zh-CN" altLang="en-US" dirty="0" smtClean="0">
                <a:latin typeface="Times New Roman" pitchFamily="18" charset="0"/>
                <a:ea typeface="仿宋" panose="02010609060101010101" pitchFamily="49" charset="-122"/>
                <a:cs typeface="Times New Roman" pitchFamily="18" charset="0"/>
              </a:rPr>
              <a:t>（建议使用的技术工具）</a:t>
            </a:r>
            <a:endParaRPr lang="en-US" dirty="0" smtClean="0">
              <a:latin typeface="Times New Roman" pitchFamily="18" charset="0"/>
              <a:ea typeface="仿宋" panose="02010609060101010101" pitchFamily="49" charset="-122"/>
              <a:cs typeface="Times New Roman" pitchFamily="18" charset="0"/>
            </a:endParaRPr>
          </a:p>
          <a:p>
            <a:pPr>
              <a:lnSpc>
                <a:spcPct val="145000"/>
              </a:lnSpc>
              <a:buNone/>
            </a:pPr>
            <a:r>
              <a:rPr lang="en-US" dirty="0" smtClean="0">
                <a:latin typeface="Times New Roman" pitchFamily="18" charset="0"/>
                <a:ea typeface="仿宋" panose="02010609060101010101" pitchFamily="49" charset="-122"/>
                <a:cs typeface="Times New Roman" pitchFamily="18" charset="0"/>
              </a:rPr>
              <a:t>   mobile </a:t>
            </a:r>
            <a:r>
              <a:rPr lang="en-US" dirty="0">
                <a:latin typeface="Times New Roman" pitchFamily="18" charset="0"/>
                <a:ea typeface="仿宋" panose="02010609060101010101" pitchFamily="49" charset="-122"/>
                <a:cs typeface="Times New Roman" pitchFamily="18" charset="0"/>
              </a:rPr>
              <a:t>devices</a:t>
            </a:r>
            <a:r>
              <a:rPr lang="en-US" dirty="0" smtClean="0">
                <a:latin typeface="Times New Roman" pitchFamily="18" charset="0"/>
                <a:ea typeface="仿宋" panose="02010609060101010101" pitchFamily="49" charset="-122"/>
                <a:cs typeface="Times New Roman" pitchFamily="18" charset="0"/>
              </a:rPr>
              <a:t> </a:t>
            </a:r>
            <a:r>
              <a:rPr lang="zh-CN" altLang="en-US" dirty="0" smtClean="0">
                <a:latin typeface="Times New Roman" pitchFamily="18" charset="0"/>
                <a:ea typeface="仿宋" panose="02010609060101010101" pitchFamily="49" charset="-122"/>
                <a:cs typeface="Times New Roman" pitchFamily="18" charset="0"/>
              </a:rPr>
              <a:t>（移动设备）</a:t>
            </a:r>
            <a:endParaRPr lang="en-US" dirty="0" smtClean="0">
              <a:latin typeface="Times New Roman" pitchFamily="18" charset="0"/>
              <a:ea typeface="仿宋" panose="02010609060101010101" pitchFamily="49" charset="-122"/>
              <a:cs typeface="Times New Roman" pitchFamily="18" charset="0"/>
            </a:endParaRPr>
          </a:p>
          <a:p>
            <a:pPr>
              <a:lnSpc>
                <a:spcPct val="145000"/>
              </a:lnSpc>
              <a:buNone/>
            </a:pPr>
            <a:r>
              <a:rPr lang="en-US" dirty="0" smtClean="0">
                <a:latin typeface="Times New Roman" pitchFamily="18" charset="0"/>
                <a:ea typeface="仿宋" panose="02010609060101010101" pitchFamily="49" charset="-122"/>
                <a:cs typeface="Times New Roman" pitchFamily="18" charset="0"/>
              </a:rPr>
              <a:t>   augmented </a:t>
            </a:r>
            <a:r>
              <a:rPr lang="en-US" dirty="0">
                <a:latin typeface="Times New Roman" pitchFamily="18" charset="0"/>
                <a:ea typeface="仿宋" panose="02010609060101010101" pitchFamily="49" charset="-122"/>
                <a:cs typeface="Times New Roman" pitchFamily="18" charset="0"/>
              </a:rPr>
              <a:t>reality (AR)</a:t>
            </a:r>
            <a:r>
              <a:rPr lang="en-US" dirty="0" smtClean="0">
                <a:latin typeface="Times New Roman" pitchFamily="18" charset="0"/>
                <a:ea typeface="仿宋" panose="02010609060101010101" pitchFamily="49" charset="-122"/>
                <a:cs typeface="Times New Roman" pitchFamily="18" charset="0"/>
              </a:rPr>
              <a:t> </a:t>
            </a:r>
            <a:r>
              <a:rPr lang="zh-CN" altLang="en-US" dirty="0" smtClean="0">
                <a:latin typeface="Times New Roman" pitchFamily="18" charset="0"/>
                <a:ea typeface="仿宋" panose="02010609060101010101" pitchFamily="49" charset="-122"/>
                <a:cs typeface="Times New Roman" pitchFamily="18" charset="0"/>
              </a:rPr>
              <a:t>（增强现实）</a:t>
            </a:r>
            <a:endParaRPr lang="en-US" dirty="0" smtClean="0">
              <a:latin typeface="Times New Roman" pitchFamily="18" charset="0"/>
              <a:ea typeface="仿宋" panose="02010609060101010101" pitchFamily="49" charset="-122"/>
              <a:cs typeface="Times New Roman" pitchFamily="18" charset="0"/>
            </a:endParaRPr>
          </a:p>
          <a:p>
            <a:pPr>
              <a:lnSpc>
                <a:spcPct val="145000"/>
              </a:lnSpc>
              <a:buNone/>
            </a:pPr>
            <a:r>
              <a:rPr lang="en-US" dirty="0" smtClean="0">
                <a:latin typeface="Times New Roman" pitchFamily="18" charset="0"/>
                <a:ea typeface="仿宋" panose="02010609060101010101" pitchFamily="49" charset="-122"/>
                <a:cs typeface="Times New Roman" pitchFamily="18" charset="0"/>
              </a:rPr>
              <a:t>   </a:t>
            </a:r>
            <a:r>
              <a:rPr lang="en-US" altLang="zh-CN" dirty="0" smtClean="0">
                <a:latin typeface="Times New Roman" pitchFamily="18" charset="0"/>
                <a:ea typeface="仿宋" panose="02010609060101010101" pitchFamily="49" charset="-122"/>
                <a:cs typeface="Times New Roman" pitchFamily="18" charset="0"/>
              </a:rPr>
              <a:t>t</a:t>
            </a:r>
            <a:r>
              <a:rPr lang="en-US" dirty="0" smtClean="0">
                <a:latin typeface="Times New Roman" pitchFamily="18" charset="0"/>
                <a:ea typeface="仿宋" panose="02010609060101010101" pitchFamily="49" charset="-122"/>
                <a:cs typeface="Times New Roman" pitchFamily="18" charset="0"/>
              </a:rPr>
              <a:t>echnology-enhanced </a:t>
            </a:r>
            <a:r>
              <a:rPr lang="en-US" dirty="0">
                <a:latin typeface="Times New Roman" pitchFamily="18" charset="0"/>
                <a:ea typeface="仿宋" panose="02010609060101010101" pitchFamily="49" charset="-122"/>
                <a:cs typeface="Times New Roman" pitchFamily="18" charset="0"/>
              </a:rPr>
              <a:t>materials</a:t>
            </a:r>
            <a:r>
              <a:rPr lang="en-US" dirty="0" smtClean="0">
                <a:latin typeface="Times New Roman" pitchFamily="18" charset="0"/>
                <a:ea typeface="仿宋" panose="02010609060101010101" pitchFamily="49" charset="-122"/>
                <a:cs typeface="Times New Roman" pitchFamily="18" charset="0"/>
              </a:rPr>
              <a:t> </a:t>
            </a:r>
            <a:r>
              <a:rPr lang="en-US" dirty="0">
                <a:latin typeface="Times New Roman" pitchFamily="18" charset="0"/>
                <a:ea typeface="仿宋" panose="02010609060101010101" pitchFamily="49" charset="-122"/>
                <a:cs typeface="Times New Roman" pitchFamily="18" charset="0"/>
              </a:rPr>
              <a:t>to </a:t>
            </a:r>
            <a:r>
              <a:rPr lang="en-US" dirty="0" smtClean="0">
                <a:latin typeface="Times New Roman" pitchFamily="18" charset="0"/>
                <a:ea typeface="仿宋" panose="02010609060101010101" pitchFamily="49" charset="-122"/>
                <a:cs typeface="Times New Roman" pitchFamily="18" charset="0"/>
              </a:rPr>
              <a:t>create individualized</a:t>
            </a:r>
            <a:r>
              <a:rPr lang="en-US" dirty="0">
                <a:latin typeface="Times New Roman" pitchFamily="18" charset="0"/>
                <a:ea typeface="仿宋" panose="02010609060101010101" pitchFamily="49" charset="-122"/>
                <a:cs typeface="Times New Roman" pitchFamily="18" charset="0"/>
              </a:rPr>
              <a:t>, customized learning environments</a:t>
            </a:r>
            <a:r>
              <a:rPr lang="en-US" dirty="0" smtClean="0">
                <a:latin typeface="Times New Roman" pitchFamily="18" charset="0"/>
                <a:ea typeface="仿宋" panose="02010609060101010101" pitchFamily="49" charset="-122"/>
                <a:cs typeface="Times New Roman" pitchFamily="18" charset="0"/>
              </a:rPr>
              <a:t> </a:t>
            </a:r>
            <a:r>
              <a:rPr lang="zh-CN" altLang="en-US" smtClean="0">
                <a:latin typeface="Times New Roman" pitchFamily="18" charset="0"/>
                <a:ea typeface="仿宋" panose="02010609060101010101" pitchFamily="49" charset="-122"/>
                <a:cs typeface="Times New Roman" pitchFamily="18" charset="0"/>
              </a:rPr>
              <a:t>（</a:t>
            </a:r>
            <a:r>
              <a:rPr lang="zh-CN" altLang="en-US" smtClean="0">
                <a:latin typeface="Times New Roman" pitchFamily="18" charset="0"/>
                <a:ea typeface="仿宋" panose="02010609060101010101" pitchFamily="49" charset="-122"/>
                <a:cs typeface="Times New Roman" pitchFamily="18" charset="0"/>
              </a:rPr>
              <a:t>使用技术增强的</a:t>
            </a:r>
            <a:r>
              <a:rPr lang="zh-CN" altLang="en-US" dirty="0" smtClean="0">
                <a:latin typeface="Times New Roman" pitchFamily="18" charset="0"/>
                <a:ea typeface="仿宋" panose="02010609060101010101" pitchFamily="49" charset="-122"/>
                <a:cs typeface="Times New Roman" pitchFamily="18" charset="0"/>
              </a:rPr>
              <a:t>材料来创建个性化、定制式的学习环境）</a:t>
            </a:r>
            <a:r>
              <a:rPr lang="en-US" dirty="0" smtClean="0">
                <a:latin typeface="Times New Roman" pitchFamily="18" charset="0"/>
                <a:ea typeface="仿宋" panose="02010609060101010101" pitchFamily="49" charset="-122"/>
                <a:cs typeface="Times New Roman" pitchFamily="18" charset="0"/>
              </a:rPr>
              <a:t/>
            </a:r>
            <a:br>
              <a:rPr lang="en-US" dirty="0" smtClean="0">
                <a:latin typeface="Times New Roman" pitchFamily="18" charset="0"/>
                <a:ea typeface="仿宋" panose="02010609060101010101" pitchFamily="49" charset="-122"/>
                <a:cs typeface="Times New Roman" pitchFamily="18" charset="0"/>
              </a:rPr>
            </a:br>
            <a:r>
              <a:rPr lang="en-US" dirty="0" smtClean="0">
                <a:latin typeface="Times New Roman" pitchFamily="18" charset="0"/>
                <a:ea typeface="仿宋" panose="02010609060101010101" pitchFamily="49" charset="-122"/>
                <a:cs typeface="Times New Roman" pitchFamily="18" charset="0"/>
              </a:rPr>
              <a:t> </a:t>
            </a:r>
            <a:endParaRPr lang="en-US" dirty="0">
              <a:ea typeface="仿宋"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7467600" cy="620688"/>
          </a:xfrm>
        </p:spPr>
        <p:txBody>
          <a:bodyPr>
            <a:normAutofit/>
          </a:bodyPr>
          <a:lstStyle/>
          <a:p>
            <a:pPr algn="ctr"/>
            <a:r>
              <a:rPr lang="zh-CN" altLang="en-US" dirty="0">
                <a:solidFill>
                  <a:srgbClr val="C00000"/>
                </a:solidFill>
                <a:latin typeface="隶书" pitchFamily="49" charset="-122"/>
                <a:ea typeface="隶书" pitchFamily="49" charset="-122"/>
              </a:rPr>
              <a:t>三、基于项目学习环境的特征</a:t>
            </a:r>
          </a:p>
        </p:txBody>
      </p:sp>
      <p:sp>
        <p:nvSpPr>
          <p:cNvPr id="3" name="内容占位符 2"/>
          <p:cNvSpPr>
            <a:spLocks noGrp="1"/>
          </p:cNvSpPr>
          <p:nvPr>
            <p:ph sz="quarter" idx="1"/>
          </p:nvPr>
        </p:nvSpPr>
        <p:spPr>
          <a:xfrm>
            <a:off x="467544" y="692696"/>
            <a:ext cx="7467600" cy="5544616"/>
          </a:xfrm>
        </p:spPr>
        <p:txBody>
          <a:bodyPr>
            <a:noAutofit/>
          </a:bodyPr>
          <a:lstStyle/>
          <a:p>
            <a:pPr>
              <a:lnSpc>
                <a:spcPts val="2880"/>
              </a:lnSpc>
              <a:buNone/>
            </a:pP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Feature 6: Creation of Artifacts </a:t>
            </a:r>
          </a:p>
          <a:p>
            <a:pPr>
              <a:lnSpc>
                <a:spcPts val="2880"/>
              </a:lnSpc>
              <a:buNone/>
            </a:pPr>
            <a:r>
              <a:rPr lang="zh-CN" altLang="en-US" b="1" dirty="0">
                <a:latin typeface="Times New Roman" pitchFamily="18" charset="0"/>
                <a:cs typeface="Times New Roman" pitchFamily="18" charset="0"/>
              </a:rPr>
              <a:t>（创造制品</a:t>
            </a:r>
            <a:r>
              <a:rPr lang="zh-CN" altLang="en-US"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p>
          <a:p>
            <a:pPr>
              <a:lnSpc>
                <a:spcPts val="2880"/>
              </a:lnSpc>
              <a:buNone/>
            </a:pPr>
            <a:r>
              <a:rPr lang="en-US" sz="2200" dirty="0" smtClean="0">
                <a:latin typeface="Times New Roman" pitchFamily="18" charset="0"/>
                <a:cs typeface="Times New Roman" pitchFamily="18" charset="0"/>
              </a:rPr>
              <a:t>Several reasons </a:t>
            </a:r>
            <a:r>
              <a:rPr lang="en-US" altLang="zh-CN" sz="2200" dirty="0" smtClean="0">
                <a:latin typeface="Times New Roman" pitchFamily="18" charset="0"/>
                <a:cs typeface="Times New Roman" pitchFamily="18" charset="0"/>
              </a:rPr>
              <a:t>that </a:t>
            </a:r>
            <a:r>
              <a:rPr lang="en-US" sz="2200" dirty="0" smtClean="0">
                <a:latin typeface="Times New Roman" pitchFamily="18" charset="0"/>
                <a:cs typeface="Times New Roman" pitchFamily="18" charset="0"/>
              </a:rPr>
              <a:t>PBS focuses on artifact development </a:t>
            </a:r>
            <a:r>
              <a:rPr lang="zh-CN" altLang="en-US" sz="2200" dirty="0" smtClean="0">
                <a:latin typeface="Times New Roman" pitchFamily="18" charset="0"/>
                <a:cs typeface="Times New Roman" pitchFamily="18" charset="0"/>
              </a:rPr>
              <a:t>（</a:t>
            </a:r>
            <a:r>
              <a:rPr lang="en-US" altLang="zh-CN" sz="2200" dirty="0" smtClean="0">
                <a:latin typeface="Times New Roman" pitchFamily="18" charset="0"/>
                <a:cs typeface="Times New Roman" pitchFamily="18" charset="0"/>
              </a:rPr>
              <a:t>PBS</a:t>
            </a:r>
            <a:r>
              <a:rPr lang="zh-CN" altLang="en-US" sz="2200" dirty="0" smtClean="0">
                <a:latin typeface="Times New Roman" pitchFamily="18" charset="0"/>
                <a:cs typeface="Times New Roman" pitchFamily="18" charset="0"/>
              </a:rPr>
              <a:t>关注制品的几个原因）</a:t>
            </a:r>
            <a:r>
              <a:rPr lang="en-US" sz="2200" dirty="0" smtClean="0">
                <a:latin typeface="Times New Roman" pitchFamily="18" charset="0"/>
                <a:cs typeface="Times New Roman" pitchFamily="18" charset="0"/>
              </a:rPr>
              <a:t>  </a:t>
            </a:r>
          </a:p>
          <a:p>
            <a:pPr>
              <a:lnSpc>
                <a:spcPct val="145000"/>
              </a:lnSpc>
              <a:buNone/>
            </a:pPr>
            <a:r>
              <a:rPr lang="en-US" sz="2200" dirty="0" smtClean="0">
                <a:latin typeface="Times New Roman" pitchFamily="18" charset="0"/>
                <a:cs typeface="Times New Roman" pitchFamily="18" charset="0"/>
              </a:rPr>
              <a:t>Learning </a:t>
            </a:r>
            <a:r>
              <a:rPr lang="en-US" sz="2200" dirty="0">
                <a:latin typeface="Times New Roman" pitchFamily="18" charset="0"/>
                <a:cs typeface="Times New Roman" pitchFamily="18" charset="0"/>
              </a:rPr>
              <a:t>sciences research shows that students learn </a:t>
            </a:r>
            <a:r>
              <a:rPr lang="en-US" sz="2200" dirty="0" smtClean="0">
                <a:latin typeface="Times New Roman" pitchFamily="18" charset="0"/>
                <a:cs typeface="Times New Roman" pitchFamily="18" charset="0"/>
              </a:rPr>
              <a:t>more effectively when they develop </a:t>
            </a:r>
            <a:r>
              <a:rPr lang="en-US" sz="2200" i="1" dirty="0" smtClean="0">
                <a:latin typeface="Times New Roman" pitchFamily="18" charset="0"/>
                <a:cs typeface="Times New Roman" pitchFamily="18" charset="0"/>
              </a:rPr>
              <a:t>artifacts </a:t>
            </a:r>
            <a:r>
              <a:rPr lang="en-US" sz="2200" dirty="0">
                <a:latin typeface="Times New Roman" pitchFamily="18" charset="0"/>
                <a:cs typeface="Times New Roman" pitchFamily="18" charset="0"/>
              </a:rPr>
              <a:t>– external representations of their constructed </a:t>
            </a:r>
            <a:r>
              <a:rPr lang="en-US" sz="2200" dirty="0" smtClean="0">
                <a:latin typeface="Times New Roman" pitchFamily="18" charset="0"/>
                <a:cs typeface="Times New Roman" pitchFamily="18" charset="0"/>
              </a:rPr>
              <a:t>knowledge. </a:t>
            </a:r>
            <a:r>
              <a:rPr lang="zh-CN" altLang="en-US" sz="2200" dirty="0" smtClean="0">
                <a:latin typeface="Times New Roman" pitchFamily="18" charset="0"/>
                <a:cs typeface="Times New Roman" pitchFamily="18" charset="0"/>
              </a:rPr>
              <a:t>（学习</a:t>
            </a:r>
            <a:r>
              <a:rPr lang="zh-CN" altLang="en-US" sz="2200" dirty="0">
                <a:latin typeface="Times New Roman" pitchFamily="18" charset="0"/>
                <a:cs typeface="Times New Roman" pitchFamily="18" charset="0"/>
              </a:rPr>
              <a:t>科学研究表明学生创造制品即他们建构知识的外在表征时，他们的学习更为</a:t>
            </a:r>
            <a:r>
              <a:rPr lang="zh-CN" altLang="en-US" sz="2200" dirty="0" smtClean="0">
                <a:latin typeface="Times New Roman" pitchFamily="18" charset="0"/>
                <a:cs typeface="Times New Roman" pitchFamily="18" charset="0"/>
              </a:rPr>
              <a:t>有效。）</a:t>
            </a:r>
            <a:endParaRPr lang="en-US" altLang="zh-CN" sz="2200" dirty="0">
              <a:latin typeface="Times New Roman" pitchFamily="18" charset="0"/>
              <a:cs typeface="Times New Roman" pitchFamily="18" charset="0"/>
            </a:endParaRPr>
          </a:p>
          <a:p>
            <a:pPr>
              <a:lnSpc>
                <a:spcPct val="145000"/>
              </a:lnSpc>
              <a:buNone/>
            </a:pPr>
            <a:r>
              <a:rPr lang="en-US" sz="2200" dirty="0" smtClean="0">
                <a:latin typeface="Times New Roman" pitchFamily="18" charset="0"/>
                <a:cs typeface="Times New Roman" pitchFamily="18" charset="0"/>
              </a:rPr>
              <a:t>First</a:t>
            </a:r>
            <a:r>
              <a:rPr lang="en-US" sz="2200" dirty="0">
                <a:latin typeface="Times New Roman" pitchFamily="18" charset="0"/>
                <a:cs typeface="Times New Roman" pitchFamily="18" charset="0"/>
              </a:rPr>
              <a:t>, through the </a:t>
            </a:r>
            <a:r>
              <a:rPr lang="en-US" sz="2200" dirty="0" smtClean="0">
                <a:latin typeface="Times New Roman" pitchFamily="18" charset="0"/>
                <a:cs typeface="Times New Roman" pitchFamily="18" charset="0"/>
              </a:rPr>
              <a:t>development of </a:t>
            </a:r>
            <a:r>
              <a:rPr lang="en-US" sz="2200" dirty="0">
                <a:latin typeface="Times New Roman" pitchFamily="18" charset="0"/>
                <a:cs typeface="Times New Roman" pitchFamily="18" charset="0"/>
              </a:rPr>
              <a:t>artifacts, students construct and reconstruct their understanding. </a:t>
            </a:r>
            <a:r>
              <a:rPr lang="en-US" sz="2200" dirty="0" smtClean="0">
                <a:latin typeface="Times New Roman" pitchFamily="18" charset="0"/>
                <a:cs typeface="Times New Roman" pitchFamily="18" charset="0"/>
              </a:rPr>
              <a:t/>
            </a:r>
            <a:br>
              <a:rPr lang="en-US" sz="2200" dirty="0" smtClean="0">
                <a:latin typeface="Times New Roman" pitchFamily="18" charset="0"/>
                <a:cs typeface="Times New Roman" pitchFamily="18" charset="0"/>
              </a:rPr>
            </a:br>
            <a:r>
              <a:rPr lang="zh-CN" altLang="en-US" sz="2200" dirty="0" smtClean="0">
                <a:latin typeface="Times New Roman" pitchFamily="18" charset="0"/>
                <a:cs typeface="Times New Roman" pitchFamily="18" charset="0"/>
              </a:rPr>
              <a:t>（首先，通过创造制品，学生可以建构和重构他们的理解</a:t>
            </a:r>
            <a:r>
              <a:rPr lang="zh-CN" altLang="en-US" sz="2200" dirty="0">
                <a:latin typeface="Times New Roman" pitchFamily="18" charset="0"/>
                <a:cs typeface="Times New Roman" pitchFamily="18" charset="0"/>
              </a:rPr>
              <a:t>。</a:t>
            </a:r>
            <a:r>
              <a:rPr lang="zh-CN" altLang="en-US" sz="2200" dirty="0" smtClean="0">
                <a:latin typeface="Times New Roman" pitchFamily="18" charset="0"/>
                <a:cs typeface="Times New Roman" pitchFamily="18" charset="0"/>
              </a:rPr>
              <a:t>）</a:t>
            </a:r>
            <a:endParaRPr lang="zh-CN" alt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539552" y="-243408"/>
            <a:ext cx="7467600" cy="980728"/>
          </a:xfrm>
        </p:spPr>
        <p:txBody>
          <a:bodyPr>
            <a:normAutofit/>
          </a:bodyPr>
          <a:lstStyle/>
          <a:p>
            <a:pPr algn="ctr"/>
            <a:r>
              <a:rPr lang="zh-CN" altLang="en-US" sz="3200" dirty="0" smtClean="0">
                <a:solidFill>
                  <a:srgbClr val="C00000"/>
                </a:solidFill>
                <a:latin typeface="隶书" pitchFamily="49" charset="-122"/>
                <a:ea typeface="隶书" pitchFamily="49" charset="-122"/>
              </a:rPr>
              <a:t>一、研究基础</a:t>
            </a:r>
            <a:endParaRPr lang="zh-CN" altLang="en-US" sz="3200" dirty="0">
              <a:solidFill>
                <a:srgbClr val="C00000"/>
              </a:solidFill>
            </a:endParaRPr>
          </a:p>
        </p:txBody>
      </p:sp>
      <p:sp>
        <p:nvSpPr>
          <p:cNvPr id="6" name="内容占位符 5"/>
          <p:cNvSpPr>
            <a:spLocks noGrp="1"/>
          </p:cNvSpPr>
          <p:nvPr>
            <p:ph sz="quarter" idx="1"/>
          </p:nvPr>
        </p:nvSpPr>
        <p:spPr>
          <a:xfrm>
            <a:off x="457200" y="620688"/>
            <a:ext cx="8229600" cy="5505475"/>
          </a:xfrm>
        </p:spPr>
        <p:txBody>
          <a:bodyPr>
            <a:normAutofit lnSpcReduction="10000"/>
          </a:bodyPr>
          <a:lstStyle/>
          <a:p>
            <a:pPr marL="571500" indent="-571500">
              <a:lnSpc>
                <a:spcPct val="145000"/>
              </a:lnSpc>
              <a:buNone/>
            </a:pPr>
            <a:r>
              <a:rPr lang="en-US" altLang="zh-CN" sz="2600" b="1" dirty="0" smtClean="0">
                <a:latin typeface="Times New Roman" pitchFamily="18" charset="0"/>
                <a:ea typeface="仿宋" panose="02010609060101010101" pitchFamily="49" charset="-122"/>
                <a:cs typeface="Times New Roman" pitchFamily="18" charset="0"/>
              </a:rPr>
              <a:t>I. Roots of PBL</a:t>
            </a:r>
            <a:r>
              <a:rPr lang="zh-CN" altLang="en-US" sz="2600" b="1" dirty="0" smtClean="0">
                <a:latin typeface="Times New Roman" pitchFamily="18" charset="0"/>
                <a:ea typeface="仿宋" panose="02010609060101010101" pitchFamily="49" charset="-122"/>
                <a:cs typeface="Times New Roman" pitchFamily="18" charset="0"/>
              </a:rPr>
              <a:t>（</a:t>
            </a:r>
            <a:r>
              <a:rPr lang="en-US" altLang="zh-CN" sz="2600" b="1" dirty="0" smtClean="0">
                <a:latin typeface="Times New Roman" pitchFamily="18" charset="0"/>
                <a:ea typeface="仿宋" panose="02010609060101010101" pitchFamily="49" charset="-122"/>
                <a:cs typeface="Times New Roman" pitchFamily="18" charset="0"/>
              </a:rPr>
              <a:t>PBL</a:t>
            </a:r>
            <a:r>
              <a:rPr lang="zh-CN" altLang="en-US" sz="2600" b="1" dirty="0" smtClean="0">
                <a:latin typeface="Times New Roman" pitchFamily="18" charset="0"/>
                <a:ea typeface="仿宋" panose="02010609060101010101" pitchFamily="49" charset="-122"/>
                <a:cs typeface="Times New Roman" pitchFamily="18" charset="0"/>
              </a:rPr>
              <a:t>的起源）</a:t>
            </a:r>
            <a:endParaRPr lang="en-US" altLang="zh-CN" sz="2600" b="1" dirty="0" smtClean="0">
              <a:latin typeface="Times New Roman" pitchFamily="18" charset="0"/>
              <a:ea typeface="仿宋" panose="02010609060101010101" pitchFamily="49" charset="-122"/>
              <a:cs typeface="Times New Roman" pitchFamily="18" charset="0"/>
            </a:endParaRPr>
          </a:p>
          <a:p>
            <a:pPr marL="571500" indent="-571500">
              <a:lnSpc>
                <a:spcPct val="145000"/>
              </a:lnSpc>
              <a:buNone/>
            </a:pPr>
            <a:r>
              <a:rPr lang="en-US" dirty="0" smtClean="0">
                <a:latin typeface="Times New Roman" pitchFamily="18" charset="0"/>
                <a:ea typeface="仿宋" panose="02010609060101010101" pitchFamily="49" charset="-122"/>
                <a:cs typeface="Times New Roman" pitchFamily="18" charset="0"/>
              </a:rPr>
              <a:t>1.    The roots of project-based learning extend back more than 100 years, to the work of educator and philosopher John Dewey (1959). Dewey argued that the students will develop personal investment in the material if they engage in real, meaningful tasks and problems that emulate what experts do in real-world situations. </a:t>
            </a:r>
            <a:r>
              <a:rPr lang="zh-CN" altLang="en-US" dirty="0" smtClean="0">
                <a:latin typeface="Times New Roman" pitchFamily="18" charset="0"/>
                <a:ea typeface="仿宋" panose="02010609060101010101" pitchFamily="49" charset="-122"/>
                <a:cs typeface="Times New Roman" pitchFamily="18" charset="0"/>
              </a:rPr>
              <a:t>（基于项目的学习可以追溯到</a:t>
            </a:r>
            <a:r>
              <a:rPr lang="en-US" altLang="zh-CN" dirty="0" smtClean="0">
                <a:latin typeface="Times New Roman" pitchFamily="18" charset="0"/>
                <a:ea typeface="仿宋" panose="02010609060101010101" pitchFamily="49" charset="-122"/>
                <a:cs typeface="Times New Roman" pitchFamily="18" charset="0"/>
              </a:rPr>
              <a:t>100</a:t>
            </a:r>
            <a:r>
              <a:rPr lang="zh-CN" altLang="en-US" dirty="0" smtClean="0">
                <a:latin typeface="Times New Roman" pitchFamily="18" charset="0"/>
                <a:ea typeface="仿宋" panose="02010609060101010101" pitchFamily="49" charset="-122"/>
                <a:cs typeface="Times New Roman" pitchFamily="18" charset="0"/>
              </a:rPr>
              <a:t>多年前美国教育家、哲学家杜威所做的研究。他认为学生如果参加真实的、有意义的任务并效仿专家在真实情景中解决问题的做法，能够在学习材料中得以提升。）</a:t>
            </a:r>
            <a:endParaRPr lang="en-US" altLang="zh-CN" dirty="0" smtClean="0">
              <a:latin typeface="Times New Roman" pitchFamily="18" charset="0"/>
              <a:ea typeface="仿宋" panose="02010609060101010101" pitchFamily="49" charset="-122"/>
              <a:cs typeface="Times New Roman" pitchFamily="18" charset="0"/>
            </a:endParaRPr>
          </a:p>
          <a:p>
            <a:pPr marL="571500" indent="-571500">
              <a:lnSpc>
                <a:spcPct val="145000"/>
              </a:lnSpc>
              <a:buNone/>
            </a:pPr>
            <a:endParaRPr lang="zh-CN" altLang="en-US" dirty="0">
              <a:ea typeface="仿宋"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7467600" cy="864096"/>
          </a:xfrm>
        </p:spPr>
        <p:txBody>
          <a:bodyPr/>
          <a:lstStyle/>
          <a:p>
            <a:pPr algn="ctr"/>
            <a:r>
              <a:rPr lang="zh-CN" altLang="en-US" dirty="0">
                <a:solidFill>
                  <a:srgbClr val="C00000"/>
                </a:solidFill>
                <a:latin typeface="隶书" pitchFamily="49" charset="-122"/>
                <a:ea typeface="隶书" pitchFamily="49" charset="-122"/>
              </a:rPr>
              <a:t>三、基于项目学习环境的特征</a:t>
            </a:r>
            <a:endParaRPr lang="zh-CN" altLang="en-US" dirty="0"/>
          </a:p>
        </p:txBody>
      </p:sp>
      <p:sp>
        <p:nvSpPr>
          <p:cNvPr id="3" name="内容占位符 2"/>
          <p:cNvSpPr>
            <a:spLocks noGrp="1"/>
          </p:cNvSpPr>
          <p:nvPr>
            <p:ph sz="quarter" idx="1"/>
          </p:nvPr>
        </p:nvSpPr>
        <p:spPr>
          <a:xfrm>
            <a:off x="467544" y="1124744"/>
            <a:ext cx="7467600" cy="5205192"/>
          </a:xfrm>
        </p:spPr>
        <p:txBody>
          <a:bodyPr/>
          <a:lstStyle/>
          <a:p>
            <a:pPr>
              <a:lnSpc>
                <a:spcPts val="2880"/>
              </a:lnSpc>
              <a:buNone/>
            </a:pPr>
            <a:r>
              <a:rPr lang="en-US" altLang="zh-CN" b="1" dirty="0" smtClean="0">
                <a:latin typeface="Times New Roman" pitchFamily="18" charset="0"/>
                <a:cs typeface="Times New Roman" pitchFamily="18" charset="0"/>
              </a:rPr>
              <a:t>Feature </a:t>
            </a:r>
            <a:r>
              <a:rPr lang="en-US" altLang="zh-CN" b="1" dirty="0">
                <a:latin typeface="Times New Roman" pitchFamily="18" charset="0"/>
                <a:cs typeface="Times New Roman" pitchFamily="18" charset="0"/>
              </a:rPr>
              <a:t>6: Creation of Artifacts </a:t>
            </a:r>
          </a:p>
          <a:p>
            <a:pPr>
              <a:lnSpc>
                <a:spcPts val="2880"/>
              </a:lnSpc>
              <a:buNone/>
            </a:pPr>
            <a:r>
              <a:rPr lang="zh-CN" altLang="en-US" b="1" dirty="0">
                <a:latin typeface="Times New Roman" pitchFamily="18" charset="0"/>
                <a:cs typeface="Times New Roman" pitchFamily="18" charset="0"/>
              </a:rPr>
              <a:t>（创造制品</a:t>
            </a:r>
            <a:r>
              <a:rPr lang="zh-CN" altLang="en-US" b="1" dirty="0" smtClean="0">
                <a:latin typeface="Times New Roman" pitchFamily="18" charset="0"/>
                <a:cs typeface="Times New Roman" pitchFamily="18" charset="0"/>
              </a:rPr>
              <a:t>）</a:t>
            </a:r>
            <a:endParaRPr lang="en-US" altLang="zh-CN" b="1" dirty="0">
              <a:latin typeface="Times New Roman" pitchFamily="18" charset="0"/>
              <a:cs typeface="Times New Roman" pitchFamily="18" charset="0"/>
            </a:endParaRPr>
          </a:p>
          <a:p>
            <a:pPr>
              <a:lnSpc>
                <a:spcPct val="150000"/>
              </a:lnSpc>
              <a:buNone/>
            </a:pPr>
            <a:r>
              <a:rPr lang="en-US" altLang="zh-CN" dirty="0" smtClean="0">
                <a:latin typeface="Times New Roman" pitchFamily="18" charset="0"/>
                <a:cs typeface="Times New Roman" pitchFamily="18" charset="0"/>
              </a:rPr>
              <a:t>   Second</a:t>
            </a:r>
            <a:r>
              <a:rPr lang="en-US" altLang="zh-CN" dirty="0">
                <a:latin typeface="Times New Roman" pitchFamily="18" charset="0"/>
                <a:cs typeface="Times New Roman" pitchFamily="18" charset="0"/>
              </a:rPr>
              <a:t>, because learning does not occur in linear, discrete steps, assessments should not be constructed around small, discrete bits of information (Pellegrino, </a:t>
            </a:r>
            <a:r>
              <a:rPr lang="en-US" altLang="zh-CN" dirty="0" err="1">
                <a:latin typeface="Times New Roman" pitchFamily="18" charset="0"/>
                <a:cs typeface="Times New Roman" pitchFamily="18" charset="0"/>
              </a:rPr>
              <a:t>Chudowsky</a:t>
            </a:r>
            <a:r>
              <a:rPr lang="en-US" altLang="zh-CN" dirty="0">
                <a:latin typeface="Times New Roman" pitchFamily="18" charset="0"/>
                <a:cs typeface="Times New Roman" pitchFamily="18" charset="0"/>
              </a:rPr>
              <a:t>, &amp; Glaser, 2001). </a:t>
            </a:r>
          </a:p>
          <a:p>
            <a:pPr>
              <a:lnSpc>
                <a:spcPct val="145000"/>
              </a:lnSpc>
              <a:buNone/>
            </a:pPr>
            <a:r>
              <a:rPr lang="zh-CN" altLang="en-US" dirty="0" smtClean="0">
                <a:latin typeface="Times New Roman" pitchFamily="18" charset="0"/>
                <a:cs typeface="Times New Roman" pitchFamily="18" charset="0"/>
              </a:rPr>
              <a:t>（其次</a:t>
            </a:r>
            <a:r>
              <a:rPr lang="zh-CN" altLang="en-US" dirty="0">
                <a:latin typeface="Times New Roman" pitchFamily="18" charset="0"/>
                <a:cs typeface="Times New Roman" pitchFamily="18" charset="0"/>
              </a:rPr>
              <a:t>，学习并不以线性的、分离的步骤出现，因此学习不应该围绕小而分离的信息单位来建构。）</a:t>
            </a:r>
          </a:p>
        </p:txBody>
      </p:sp>
    </p:spTree>
    <p:extLst>
      <p:ext uri="{BB962C8B-B14F-4D97-AF65-F5344CB8AC3E}">
        <p14:creationId xmlns:p14="http://schemas.microsoft.com/office/powerpoint/2010/main" xmlns="" val="116051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0"/>
            <a:ext cx="7467600" cy="783771"/>
          </a:xfrm>
        </p:spPr>
        <p:txBody>
          <a:bodyPr>
            <a:normAutofit/>
          </a:bodyPr>
          <a:lstStyle/>
          <a:p>
            <a:pPr algn="ctr"/>
            <a:r>
              <a:rPr lang="zh-CN" altLang="en-US" dirty="0">
                <a:solidFill>
                  <a:srgbClr val="C00000"/>
                </a:solidFill>
                <a:latin typeface="隶书" pitchFamily="49" charset="-122"/>
                <a:ea typeface="隶书" pitchFamily="49" charset="-122"/>
              </a:rPr>
              <a:t>三、基于项目学习环境的特征</a:t>
            </a:r>
          </a:p>
        </p:txBody>
      </p:sp>
      <p:sp>
        <p:nvSpPr>
          <p:cNvPr id="3" name="内容占位符 2"/>
          <p:cNvSpPr>
            <a:spLocks noGrp="1"/>
          </p:cNvSpPr>
          <p:nvPr>
            <p:ph sz="quarter" idx="1"/>
          </p:nvPr>
        </p:nvSpPr>
        <p:spPr>
          <a:xfrm>
            <a:off x="457200" y="908720"/>
            <a:ext cx="7467600" cy="5565232"/>
          </a:xfrm>
        </p:spPr>
        <p:txBody>
          <a:bodyPr>
            <a:noAutofit/>
          </a:bodyPr>
          <a:lstStyle/>
          <a:p>
            <a:pPr>
              <a:lnSpc>
                <a:spcPts val="2880"/>
              </a:lnSpc>
              <a:buNone/>
            </a:pPr>
            <a:r>
              <a:rPr lang="en-US" b="1" dirty="0" smtClean="0">
                <a:latin typeface="Times New Roman" pitchFamily="18" charset="0"/>
                <a:cs typeface="Times New Roman" pitchFamily="18" charset="0"/>
              </a:rPr>
              <a:t>Feature </a:t>
            </a:r>
            <a:r>
              <a:rPr lang="en-US" b="1" dirty="0">
                <a:latin typeface="Times New Roman" pitchFamily="18" charset="0"/>
                <a:cs typeface="Times New Roman" pitchFamily="18" charset="0"/>
              </a:rPr>
              <a:t>6: Creation of Artifacts </a:t>
            </a:r>
          </a:p>
          <a:p>
            <a:pPr>
              <a:lnSpc>
                <a:spcPts val="2880"/>
              </a:lnSpc>
              <a:buNone/>
            </a:pPr>
            <a:r>
              <a:rPr lang="zh-CN" altLang="en-US" b="1" dirty="0">
                <a:latin typeface="Times New Roman" pitchFamily="18" charset="0"/>
                <a:cs typeface="Times New Roman" pitchFamily="18" charset="0"/>
              </a:rPr>
              <a:t>（创造制品）</a:t>
            </a:r>
            <a:endParaRPr lang="en-US" altLang="zh-CN" b="1" dirty="0">
              <a:latin typeface="Times New Roman" pitchFamily="18" charset="0"/>
              <a:cs typeface="Times New Roman" pitchFamily="18" charset="0"/>
            </a:endParaRPr>
          </a:p>
          <a:p>
            <a:pPr>
              <a:lnSpc>
                <a:spcPct val="145000"/>
              </a:lnSpc>
              <a:buNone/>
            </a:pPr>
            <a:r>
              <a:rPr lang="en-US" dirty="0" smtClean="0">
                <a:latin typeface="Times New Roman" pitchFamily="18" charset="0"/>
                <a:cs typeface="Times New Roman" pitchFamily="18" charset="0"/>
              </a:rPr>
              <a:t>   Third</a:t>
            </a:r>
            <a:r>
              <a:rPr lang="en-US" dirty="0">
                <a:latin typeface="Times New Roman" pitchFamily="18" charset="0"/>
                <a:cs typeface="Times New Roman" pitchFamily="18" charset="0"/>
              </a:rPr>
              <a:t>, when students publish </a:t>
            </a:r>
            <a:r>
              <a:rPr lang="en-US" dirty="0" smtClean="0">
                <a:latin typeface="Times New Roman" pitchFamily="18" charset="0"/>
                <a:cs typeface="Times New Roman" pitchFamily="18" charset="0"/>
              </a:rPr>
              <a:t>or make </a:t>
            </a:r>
            <a:r>
              <a:rPr lang="en-US" dirty="0">
                <a:latin typeface="Times New Roman" pitchFamily="18" charset="0"/>
                <a:cs typeface="Times New Roman" pitchFamily="18" charset="0"/>
              </a:rPr>
              <a:t>publically </a:t>
            </a:r>
            <a:r>
              <a:rPr lang="en-US" dirty="0" smtClean="0">
                <a:latin typeface="Times New Roman" pitchFamily="18" charset="0"/>
                <a:cs typeface="Times New Roman" pitchFamily="18" charset="0"/>
              </a:rPr>
              <a:t>available what </a:t>
            </a:r>
            <a:r>
              <a:rPr lang="en-US" dirty="0">
                <a:latin typeface="Times New Roman" pitchFamily="18" charset="0"/>
                <a:cs typeface="Times New Roman" pitchFamily="18" charset="0"/>
              </a:rPr>
              <a:t>they create, it enhances their motivation to create a </a:t>
            </a:r>
            <a:r>
              <a:rPr lang="en-US" dirty="0" smtClean="0">
                <a:latin typeface="Times New Roman" pitchFamily="18" charset="0"/>
                <a:cs typeface="Times New Roman" pitchFamily="18" charset="0"/>
              </a:rPr>
              <a:t>product that </a:t>
            </a:r>
            <a:r>
              <a:rPr lang="en-US" dirty="0">
                <a:latin typeface="Times New Roman" pitchFamily="18" charset="0"/>
                <a:cs typeface="Times New Roman" pitchFamily="18" charset="0"/>
              </a:rPr>
              <a:t>others will understand.</a:t>
            </a:r>
            <a:r>
              <a:rPr lang="en-US" dirty="0" smtClean="0">
                <a:latin typeface="Times New Roman" pitchFamily="18" charset="0"/>
                <a:cs typeface="Times New Roman" pitchFamily="18" charset="0"/>
              </a:rPr>
              <a:t> </a:t>
            </a:r>
          </a:p>
          <a:p>
            <a:pPr>
              <a:lnSpc>
                <a:spcPct val="145000"/>
              </a:lnSpc>
              <a:buNone/>
            </a:pPr>
            <a:r>
              <a:rPr lang="zh-CN" altLang="en-US" dirty="0" smtClean="0">
                <a:latin typeface="Times New Roman" pitchFamily="18" charset="0"/>
                <a:cs typeface="Times New Roman" pitchFamily="18" charset="0"/>
              </a:rPr>
              <a:t>（再次，当学生出版或公开他们的创作时，可以激励他们创制别人能理解的产品。）</a:t>
            </a:r>
            <a:r>
              <a:rPr lang="en-US" sz="2800" dirty="0" smtClean="0"/>
              <a:t/>
            </a:r>
            <a:br>
              <a:rPr lang="en-US" sz="2800" dirty="0" smtClean="0"/>
            </a:br>
            <a:endParaRPr lang="zh-CN" alt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171400"/>
            <a:ext cx="7467600" cy="1020486"/>
          </a:xfrm>
        </p:spPr>
        <p:txBody>
          <a:bodyPr>
            <a:normAutofit/>
          </a:bodyPr>
          <a:lstStyle/>
          <a:p>
            <a:pPr algn="ctr"/>
            <a:r>
              <a:rPr lang="zh-CN" altLang="en-US" dirty="0">
                <a:solidFill>
                  <a:srgbClr val="C00000"/>
                </a:solidFill>
                <a:latin typeface="隶书" pitchFamily="49" charset="-122"/>
                <a:ea typeface="隶书" pitchFamily="49" charset="-122"/>
              </a:rPr>
              <a:t>三、基于项目学习环境的特征</a:t>
            </a:r>
          </a:p>
        </p:txBody>
      </p:sp>
      <p:sp>
        <p:nvSpPr>
          <p:cNvPr id="3" name="内容占位符 2"/>
          <p:cNvSpPr>
            <a:spLocks noGrp="1"/>
          </p:cNvSpPr>
          <p:nvPr>
            <p:ph sz="quarter" idx="1"/>
          </p:nvPr>
        </p:nvSpPr>
        <p:spPr>
          <a:xfrm>
            <a:off x="457200" y="908720"/>
            <a:ext cx="7467600" cy="5565232"/>
          </a:xfrm>
        </p:spPr>
        <p:txBody>
          <a:bodyPr>
            <a:noAutofit/>
          </a:bodyPr>
          <a:lstStyle/>
          <a:p>
            <a:pPr>
              <a:lnSpc>
                <a:spcPts val="2880"/>
              </a:lnSpc>
              <a:buNone/>
            </a:pP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 Feature 6: Creation of Artifacts </a:t>
            </a:r>
          </a:p>
          <a:p>
            <a:pPr>
              <a:lnSpc>
                <a:spcPts val="2880"/>
              </a:lnSpc>
              <a:buNone/>
            </a:pPr>
            <a:r>
              <a:rPr lang="zh-CN" altLang="en-US" b="1" dirty="0">
                <a:latin typeface="Times New Roman" pitchFamily="18" charset="0"/>
                <a:cs typeface="Times New Roman" pitchFamily="18" charset="0"/>
              </a:rPr>
              <a:t>（创造制品）</a:t>
            </a:r>
            <a:endParaRPr lang="en-US" altLang="zh-CN" b="1" dirty="0">
              <a:latin typeface="Times New Roman" pitchFamily="18" charset="0"/>
              <a:cs typeface="Times New Roman" pitchFamily="18" charset="0"/>
            </a:endParaRPr>
          </a:p>
          <a:p>
            <a:pPr>
              <a:lnSpc>
                <a:spcPct val="145000"/>
              </a:lnSpc>
              <a:buNone/>
            </a:pPr>
            <a:r>
              <a:rPr lang="en-US" altLang="zh-CN" dirty="0" smtClean="0">
                <a:latin typeface="Times New Roman" pitchFamily="18" charset="0"/>
                <a:cs typeface="Times New Roman" pitchFamily="18" charset="0"/>
              </a:rPr>
              <a:t>    A</a:t>
            </a:r>
            <a:r>
              <a:rPr lang="en-US" dirty="0" smtClean="0">
                <a:latin typeface="Times New Roman" pitchFamily="18" charset="0"/>
                <a:cs typeface="Times New Roman" pitchFamily="18" charset="0"/>
              </a:rPr>
              <a:t>rtifacts created by students </a:t>
            </a:r>
            <a:r>
              <a:rPr lang="zh-CN" altLang="en-US" dirty="0" smtClean="0">
                <a:latin typeface="Times New Roman" pitchFamily="18" charset="0"/>
                <a:cs typeface="Times New Roman" pitchFamily="18" charset="0"/>
              </a:rPr>
              <a:t>（学生创建的制品）</a:t>
            </a:r>
            <a:endParaRPr lang="en-US" dirty="0" smtClean="0">
              <a:latin typeface="Times New Roman" pitchFamily="18" charset="0"/>
              <a:cs typeface="Times New Roman" pitchFamily="18" charset="0"/>
            </a:endParaRPr>
          </a:p>
          <a:p>
            <a:pPr>
              <a:lnSpc>
                <a:spcPct val="145000"/>
              </a:lnSpc>
              <a:buNone/>
            </a:pPr>
            <a:r>
              <a:rPr lang="en-US" dirty="0" smtClean="0">
                <a:latin typeface="Times New Roman" pitchFamily="18" charset="0"/>
                <a:cs typeface="Times New Roman" pitchFamily="18" charset="0"/>
              </a:rPr>
              <a:t>    Students </a:t>
            </a:r>
            <a:r>
              <a:rPr lang="en-US" dirty="0">
                <a:latin typeface="Times New Roman" pitchFamily="18" charset="0"/>
                <a:cs typeface="Times New Roman" pitchFamily="18" charset="0"/>
              </a:rPr>
              <a:t>develop physical models and computer models, reports, videos that document </a:t>
            </a:r>
            <a:r>
              <a:rPr lang="en-US" dirty="0" smtClean="0">
                <a:latin typeface="Times New Roman" pitchFamily="18" charset="0"/>
                <a:cs typeface="Times New Roman" pitchFamily="18" charset="0"/>
              </a:rPr>
              <a:t>their investigations</a:t>
            </a:r>
            <a:r>
              <a:rPr lang="en-US" dirty="0">
                <a:latin typeface="Times New Roman" pitchFamily="18" charset="0"/>
                <a:cs typeface="Times New Roman" pitchFamily="18" charset="0"/>
              </a:rPr>
              <a:t>, games, plays, Web sites, and computer programs. </a:t>
            </a:r>
            <a:endParaRPr lang="en-US" dirty="0" smtClean="0">
              <a:latin typeface="Times New Roman" pitchFamily="18" charset="0"/>
              <a:cs typeface="Times New Roman" pitchFamily="18" charset="0"/>
            </a:endParaRPr>
          </a:p>
          <a:p>
            <a:pPr>
              <a:lnSpc>
                <a:spcPct val="145000"/>
              </a:lnSpc>
              <a:buNone/>
            </a:pPr>
            <a:r>
              <a:rPr lang="zh-CN" altLang="en-US" dirty="0" smtClean="0">
                <a:latin typeface="Times New Roman" pitchFamily="18" charset="0"/>
                <a:cs typeface="Times New Roman" pitchFamily="18" charset="0"/>
              </a:rPr>
              <a:t> （学生开发实体模型和计算机模型、报告和记录他们的调查、游戏、表演、网站以及计算机编程的视频）</a:t>
            </a:r>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171400"/>
            <a:ext cx="7467600" cy="864096"/>
          </a:xfrm>
        </p:spPr>
        <p:txBody>
          <a:bodyPr>
            <a:normAutofit/>
          </a:bodyPr>
          <a:lstStyle/>
          <a:p>
            <a:pPr algn="ctr"/>
            <a:r>
              <a:rPr lang="zh-CN" altLang="en-US" dirty="0">
                <a:solidFill>
                  <a:srgbClr val="C00000"/>
                </a:solidFill>
                <a:latin typeface="隶书" pitchFamily="49" charset="-122"/>
                <a:ea typeface="隶书" pitchFamily="49" charset="-122"/>
              </a:rPr>
              <a:t>三、基于项目学习环境的特征</a:t>
            </a:r>
          </a:p>
        </p:txBody>
      </p:sp>
      <p:sp>
        <p:nvSpPr>
          <p:cNvPr id="3" name="内容占位符 2"/>
          <p:cNvSpPr>
            <a:spLocks noGrp="1"/>
          </p:cNvSpPr>
          <p:nvPr>
            <p:ph sz="quarter" idx="1"/>
          </p:nvPr>
        </p:nvSpPr>
        <p:spPr>
          <a:xfrm>
            <a:off x="457200" y="764704"/>
            <a:ext cx="7467600" cy="5709248"/>
          </a:xfrm>
        </p:spPr>
        <p:txBody>
          <a:bodyPr>
            <a:normAutofit lnSpcReduction="10000"/>
          </a:bodyPr>
          <a:lstStyle/>
          <a:p>
            <a:pPr>
              <a:lnSpc>
                <a:spcPts val="2880"/>
              </a:lnSpc>
              <a:buNone/>
            </a:pPr>
            <a:r>
              <a:rPr lang="en-US" sz="2600" b="1" dirty="0">
                <a:latin typeface="Times New Roman" pitchFamily="18" charset="0"/>
                <a:cs typeface="Times New Roman" pitchFamily="18" charset="0"/>
              </a:rPr>
              <a:t>  Feature 6: Creation of Artifacts </a:t>
            </a:r>
          </a:p>
          <a:p>
            <a:pPr>
              <a:lnSpc>
                <a:spcPts val="2880"/>
              </a:lnSpc>
              <a:buNone/>
            </a:pPr>
            <a:r>
              <a:rPr lang="zh-CN" altLang="en-US" sz="2600" b="1" dirty="0">
                <a:latin typeface="Times New Roman" pitchFamily="18" charset="0"/>
                <a:cs typeface="Times New Roman" pitchFamily="18" charset="0"/>
              </a:rPr>
              <a:t>（创造制品）</a:t>
            </a:r>
            <a:endParaRPr lang="en-US" altLang="zh-CN" sz="2600" b="1" dirty="0">
              <a:latin typeface="Times New Roman" pitchFamily="18" charset="0"/>
              <a:cs typeface="Times New Roman" pitchFamily="18" charset="0"/>
            </a:endParaRPr>
          </a:p>
          <a:p>
            <a:pPr>
              <a:lnSpc>
                <a:spcPct val="145000"/>
              </a:lnSpc>
              <a:buNone/>
            </a:pPr>
            <a:r>
              <a:rPr lang="en-US" altLang="zh-CN" dirty="0" smtClean="0">
                <a:latin typeface="Times New Roman" pitchFamily="18" charset="0"/>
                <a:cs typeface="Times New Roman" pitchFamily="18" charset="0"/>
              </a:rPr>
              <a:t>   A</a:t>
            </a:r>
            <a:r>
              <a:rPr lang="en-US" dirty="0" smtClean="0">
                <a:latin typeface="Times New Roman" pitchFamily="18" charset="0"/>
                <a:cs typeface="Times New Roman" pitchFamily="18" charset="0"/>
              </a:rPr>
              <a:t>rtifacts created by students </a:t>
            </a:r>
            <a:r>
              <a:rPr lang="zh-CN" altLang="en-US" dirty="0" smtClean="0">
                <a:latin typeface="Times New Roman" pitchFamily="18" charset="0"/>
                <a:cs typeface="Times New Roman" pitchFamily="18" charset="0"/>
              </a:rPr>
              <a:t>（学生创建的制品）</a:t>
            </a:r>
            <a:endParaRPr lang="en-US" dirty="0" smtClean="0">
              <a:latin typeface="Times New Roman" pitchFamily="18" charset="0"/>
              <a:cs typeface="Times New Roman" pitchFamily="18" charset="0"/>
            </a:endParaRPr>
          </a:p>
          <a:p>
            <a:pPr>
              <a:lnSpc>
                <a:spcPct val="145000"/>
              </a:lnSpc>
              <a:buNone/>
            </a:pPr>
            <a:r>
              <a:rPr lang="en-US" dirty="0" smtClean="0">
                <a:latin typeface="Times New Roman" pitchFamily="18" charset="0"/>
                <a:cs typeface="Times New Roman" pitchFamily="18" charset="0"/>
              </a:rPr>
              <a:t>   To </a:t>
            </a:r>
            <a:r>
              <a:rPr lang="en-US" dirty="0">
                <a:latin typeface="Times New Roman" pitchFamily="18" charset="0"/>
                <a:cs typeface="Times New Roman" pitchFamily="18" charset="0"/>
              </a:rPr>
              <a:t>be effective, </a:t>
            </a:r>
            <a:r>
              <a:rPr lang="en-US" dirty="0" smtClean="0">
                <a:latin typeface="Times New Roman" pitchFamily="18" charset="0"/>
                <a:cs typeface="Times New Roman" pitchFamily="18" charset="0"/>
              </a:rPr>
              <a:t>artifacts need </a:t>
            </a:r>
            <a:r>
              <a:rPr lang="en-US" dirty="0">
                <a:latin typeface="Times New Roman" pitchFamily="18" charset="0"/>
                <a:cs typeface="Times New Roman" pitchFamily="18" charset="0"/>
              </a:rPr>
              <a:t>to address the driving question, support students in </a:t>
            </a:r>
            <a:r>
              <a:rPr lang="en-US" dirty="0" smtClean="0">
                <a:latin typeface="Times New Roman" pitchFamily="18" charset="0"/>
                <a:cs typeface="Times New Roman" pitchFamily="18" charset="0"/>
              </a:rPr>
              <a:t>developing understanding associated with </a:t>
            </a:r>
            <a:r>
              <a:rPr lang="en-US" dirty="0">
                <a:latin typeface="Times New Roman" pitchFamily="18" charset="0"/>
                <a:cs typeface="Times New Roman" pitchFamily="18" charset="0"/>
              </a:rPr>
              <a:t>the learning goals of the project, and demonstrate student understanding of the </a:t>
            </a:r>
            <a:r>
              <a:rPr lang="en-US" dirty="0" smtClean="0">
                <a:latin typeface="Times New Roman" pitchFamily="18" charset="0"/>
                <a:cs typeface="Times New Roman" pitchFamily="18" charset="0"/>
              </a:rPr>
              <a:t>learning goals </a:t>
            </a:r>
            <a:r>
              <a:rPr lang="en-US" dirty="0">
                <a:latin typeface="Times New Roman" pitchFamily="18" charset="0"/>
                <a:cs typeface="Times New Roman" pitchFamily="18" charset="0"/>
              </a:rPr>
              <a:t>of the project.</a:t>
            </a:r>
            <a:r>
              <a:rPr lang="en-US" dirty="0" smtClean="0">
                <a:latin typeface="Times New Roman" pitchFamily="18" charset="0"/>
                <a:cs typeface="Times New Roman" pitchFamily="18" charset="0"/>
              </a:rPr>
              <a:t> </a:t>
            </a:r>
          </a:p>
          <a:p>
            <a:pPr>
              <a:lnSpc>
                <a:spcPct val="145000"/>
              </a:lnSpc>
              <a:buNone/>
            </a:pPr>
            <a:r>
              <a:rPr lang="zh-CN" altLang="en-US" dirty="0" smtClean="0">
                <a:latin typeface="Times New Roman" pitchFamily="18" charset="0"/>
                <a:cs typeface="Times New Roman" pitchFamily="18" charset="0"/>
              </a:rPr>
              <a:t>  （为了有效，制品需要解决驱动问题，帮助提高和项目相关的学习目标的理解，并展示他们对项目学习目标的理解。）</a:t>
            </a:r>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39"/>
            <a:ext cx="7467600" cy="792089"/>
          </a:xfrm>
        </p:spPr>
        <p:txBody>
          <a:bodyPr>
            <a:normAutofit/>
          </a:bodyPr>
          <a:lstStyle/>
          <a:p>
            <a:pPr algn="ctr"/>
            <a:r>
              <a:rPr lang="zh-CN" altLang="en-US" dirty="0">
                <a:solidFill>
                  <a:srgbClr val="C00000"/>
                </a:solidFill>
                <a:latin typeface="隶书" pitchFamily="49" charset="-122"/>
                <a:ea typeface="隶书" pitchFamily="49" charset="-122"/>
              </a:rPr>
              <a:t>四</a:t>
            </a:r>
            <a:r>
              <a:rPr lang="zh-CN" altLang="en-US" dirty="0" smtClean="0">
                <a:solidFill>
                  <a:srgbClr val="C00000"/>
                </a:solidFill>
                <a:latin typeface="隶书" pitchFamily="49" charset="-122"/>
                <a:ea typeface="隶书" pitchFamily="49" charset="-122"/>
              </a:rPr>
              <a:t>、结论</a:t>
            </a:r>
            <a:endParaRPr lang="zh-CN" altLang="en-US" dirty="0">
              <a:solidFill>
                <a:srgbClr val="C00000"/>
              </a:solidFill>
              <a:latin typeface="隶书" pitchFamily="49" charset="-122"/>
              <a:ea typeface="隶书" pitchFamily="49" charset="-122"/>
            </a:endParaRPr>
          </a:p>
        </p:txBody>
      </p:sp>
      <p:sp>
        <p:nvSpPr>
          <p:cNvPr id="3" name="内容占位符 2"/>
          <p:cNvSpPr>
            <a:spLocks noGrp="1"/>
          </p:cNvSpPr>
          <p:nvPr>
            <p:ph sz="quarter" idx="1"/>
          </p:nvPr>
        </p:nvSpPr>
        <p:spPr>
          <a:xfrm>
            <a:off x="467544" y="908720"/>
            <a:ext cx="7467600" cy="5277200"/>
          </a:xfrm>
        </p:spPr>
        <p:txBody>
          <a:bodyPr>
            <a:noAutofit/>
          </a:bodyPr>
          <a:lstStyle/>
          <a:p>
            <a:pPr>
              <a:lnSpc>
                <a:spcPct val="145000"/>
              </a:lnSpc>
              <a:buFont typeface="Wingdings" pitchFamily="2" charset="2"/>
              <a:buChar char="Ø"/>
            </a:pPr>
            <a:r>
              <a:rPr lang="en-US" sz="2000" dirty="0" smtClean="0">
                <a:latin typeface="Times New Roman" pitchFamily="18" charset="0"/>
                <a:cs typeface="Times New Roman" pitchFamily="18" charset="0"/>
              </a:rPr>
              <a:t>Selecting driving questions </a:t>
            </a:r>
            <a:r>
              <a:rPr lang="en-US" sz="2000" dirty="0">
                <a:latin typeface="Times New Roman" pitchFamily="18" charset="0"/>
                <a:cs typeface="Times New Roman" pitchFamily="18" charset="0"/>
              </a:rPr>
              <a:t>that can </a:t>
            </a:r>
            <a:r>
              <a:rPr lang="en-US" sz="2000" dirty="0" smtClean="0">
                <a:latin typeface="Times New Roman" pitchFamily="18" charset="0"/>
                <a:cs typeface="Times New Roman" pitchFamily="18" charset="0"/>
              </a:rPr>
              <a:t>help students </a:t>
            </a:r>
            <a:r>
              <a:rPr lang="en-US" sz="2000" dirty="0">
                <a:latin typeface="Times New Roman" pitchFamily="18" charset="0"/>
                <a:cs typeface="Times New Roman" pitchFamily="18" charset="0"/>
              </a:rPr>
              <a:t>meet important learning </a:t>
            </a:r>
            <a:r>
              <a:rPr lang="en-US" sz="2000" dirty="0" smtClean="0">
                <a:latin typeface="Times New Roman" pitchFamily="18" charset="0"/>
                <a:cs typeface="Times New Roman" pitchFamily="18" charset="0"/>
              </a:rPr>
              <a:t>goals</a:t>
            </a:r>
          </a:p>
          <a:p>
            <a:pPr>
              <a:lnSpc>
                <a:spcPct val="145000"/>
              </a:lnSpc>
              <a:buNone/>
            </a:pPr>
            <a:r>
              <a:rPr lang="zh-CN" altLang="en-US" sz="2000" dirty="0" smtClean="0">
                <a:latin typeface="Times New Roman" pitchFamily="18" charset="0"/>
                <a:cs typeface="Times New Roman" pitchFamily="18" charset="0"/>
              </a:rPr>
              <a:t>（选择能帮助学生实现重要学习目标的驱动问题）</a:t>
            </a:r>
            <a:endParaRPr lang="en-US" sz="2000" dirty="0" smtClean="0">
              <a:latin typeface="Times New Roman" pitchFamily="18" charset="0"/>
              <a:cs typeface="Times New Roman" pitchFamily="18" charset="0"/>
            </a:endParaRPr>
          </a:p>
          <a:p>
            <a:pPr>
              <a:lnSpc>
                <a:spcPct val="145000"/>
              </a:lnSpc>
              <a:buFont typeface="Wingdings" pitchFamily="2" charset="2"/>
              <a:buChar char="Ø"/>
            </a:pPr>
            <a:r>
              <a:rPr lang="en-US" sz="2000" dirty="0" smtClean="0">
                <a:latin typeface="Times New Roman" pitchFamily="18" charset="0"/>
                <a:cs typeface="Times New Roman" pitchFamily="18" charset="0"/>
              </a:rPr>
              <a:t> Help </a:t>
            </a:r>
            <a:r>
              <a:rPr lang="en-US" sz="2000" dirty="0">
                <a:latin typeface="Times New Roman" pitchFamily="18" charset="0"/>
                <a:cs typeface="Times New Roman" pitchFamily="18" charset="0"/>
              </a:rPr>
              <a:t>students see the value </a:t>
            </a:r>
            <a:r>
              <a:rPr lang="en-US" sz="2000" dirty="0" smtClean="0">
                <a:latin typeface="Times New Roman" pitchFamily="18" charset="0"/>
                <a:cs typeface="Times New Roman" pitchFamily="18" charset="0"/>
              </a:rPr>
              <a:t>of the </a:t>
            </a:r>
            <a:r>
              <a:rPr lang="en-US" sz="2000" dirty="0">
                <a:latin typeface="Times New Roman" pitchFamily="18" charset="0"/>
                <a:cs typeface="Times New Roman" pitchFamily="18" charset="0"/>
              </a:rPr>
              <a:t>driving questions</a:t>
            </a:r>
            <a:r>
              <a:rPr lang="en-US" sz="2000" dirty="0" smtClean="0">
                <a:latin typeface="Times New Roman" pitchFamily="18" charset="0"/>
                <a:cs typeface="Times New Roman" pitchFamily="18" charset="0"/>
              </a:rPr>
              <a:t> </a:t>
            </a:r>
          </a:p>
          <a:p>
            <a:pPr>
              <a:lnSpc>
                <a:spcPct val="145000"/>
              </a:lnSpc>
              <a:buNone/>
            </a:pPr>
            <a:r>
              <a:rPr lang="zh-CN" altLang="en-US" sz="2000" dirty="0" smtClean="0">
                <a:latin typeface="Times New Roman" pitchFamily="18" charset="0"/>
                <a:cs typeface="Times New Roman" pitchFamily="18" charset="0"/>
              </a:rPr>
              <a:t>（帮助学生重视驱动问题）</a:t>
            </a:r>
            <a:endParaRPr lang="en-US" sz="2000" dirty="0">
              <a:latin typeface="Times New Roman" pitchFamily="18" charset="0"/>
              <a:cs typeface="Times New Roman" pitchFamily="18" charset="0"/>
            </a:endParaRPr>
          </a:p>
          <a:p>
            <a:pPr>
              <a:lnSpc>
                <a:spcPct val="145000"/>
              </a:lnSpc>
              <a:buFont typeface="Wingdings" pitchFamily="2" charset="2"/>
              <a:buChar char="Ø"/>
            </a:pPr>
            <a:r>
              <a:rPr lang="en-US" sz="2000" dirty="0" smtClean="0">
                <a:latin typeface="Times New Roman" pitchFamily="18" charset="0"/>
                <a:cs typeface="Times New Roman" pitchFamily="18" charset="0"/>
              </a:rPr>
              <a:t> Engage </a:t>
            </a:r>
            <a:r>
              <a:rPr lang="en-US" sz="2000" dirty="0">
                <a:latin typeface="Times New Roman" pitchFamily="18" charset="0"/>
                <a:cs typeface="Times New Roman" pitchFamily="18" charset="0"/>
              </a:rPr>
              <a:t>students in scientific practices</a:t>
            </a:r>
            <a:r>
              <a:rPr lang="en-US" sz="2000" dirty="0" smtClean="0">
                <a:latin typeface="Times New Roman" pitchFamily="18" charset="0"/>
                <a:cs typeface="Times New Roman" pitchFamily="18" charset="0"/>
              </a:rPr>
              <a:t> </a:t>
            </a:r>
          </a:p>
          <a:p>
            <a:pPr>
              <a:lnSpc>
                <a:spcPct val="145000"/>
              </a:lnSpc>
              <a:buNone/>
            </a:pPr>
            <a:r>
              <a:rPr lang="zh-CN" altLang="en-US" sz="2000" dirty="0" smtClean="0">
                <a:latin typeface="Times New Roman" pitchFamily="18" charset="0"/>
                <a:cs typeface="Times New Roman" pitchFamily="18" charset="0"/>
              </a:rPr>
              <a:t>（让学生参与科学实践）</a:t>
            </a:r>
            <a:endParaRPr lang="en-US" sz="2000" dirty="0" smtClean="0">
              <a:latin typeface="Times New Roman" pitchFamily="18" charset="0"/>
              <a:cs typeface="Times New Roman" pitchFamily="18" charset="0"/>
            </a:endParaRPr>
          </a:p>
          <a:p>
            <a:pPr>
              <a:lnSpc>
                <a:spcPct val="145000"/>
              </a:lnSpc>
              <a:buFont typeface="Wingdings" pitchFamily="2" charset="2"/>
              <a:buChar char="Ø"/>
            </a:pPr>
            <a:r>
              <a:rPr lang="en-US" sz="2000" dirty="0" smtClean="0">
                <a:latin typeface="Times New Roman" pitchFamily="18" charset="0"/>
                <a:cs typeface="Times New Roman" pitchFamily="18" charset="0"/>
              </a:rPr>
              <a:t> Developing </a:t>
            </a:r>
            <a:r>
              <a:rPr lang="en-US" sz="2000" dirty="0">
                <a:latin typeface="Times New Roman" pitchFamily="18" charset="0"/>
                <a:cs typeface="Times New Roman" pitchFamily="18" charset="0"/>
              </a:rPr>
              <a:t>learning goals that focus on learning performance by blending </a:t>
            </a:r>
            <a:r>
              <a:rPr lang="en-US" sz="2000" dirty="0" smtClean="0">
                <a:latin typeface="Times New Roman" pitchFamily="18" charset="0"/>
                <a:cs typeface="Times New Roman" pitchFamily="18" charset="0"/>
              </a:rPr>
              <a:t>core ideas </a:t>
            </a:r>
            <a:r>
              <a:rPr lang="en-US" sz="2000" dirty="0">
                <a:latin typeface="Times New Roman" pitchFamily="18" charset="0"/>
                <a:cs typeface="Times New Roman" pitchFamily="18" charset="0"/>
              </a:rPr>
              <a:t>and scientific practices</a:t>
            </a:r>
            <a:r>
              <a:rPr lang="en-US" sz="2000" dirty="0" smtClean="0">
                <a:latin typeface="Times New Roman" pitchFamily="18" charset="0"/>
                <a:cs typeface="Times New Roman" pitchFamily="18" charset="0"/>
              </a:rPr>
              <a:t> </a:t>
            </a:r>
          </a:p>
          <a:p>
            <a:pPr>
              <a:lnSpc>
                <a:spcPct val="145000"/>
              </a:lnSpc>
              <a:buNone/>
            </a:pPr>
            <a:r>
              <a:rPr lang="zh-CN" altLang="en-US" sz="2000" dirty="0" smtClean="0">
                <a:latin typeface="Times New Roman" pitchFamily="18" charset="0"/>
                <a:cs typeface="Times New Roman" pitchFamily="18" charset="0"/>
              </a:rPr>
              <a:t>（形成结合核心思想和科学实践关注学习绩效的学习目标）</a:t>
            </a: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0"/>
            <a:ext cx="7467600" cy="836712"/>
          </a:xfrm>
        </p:spPr>
        <p:txBody>
          <a:bodyPr>
            <a:normAutofit/>
          </a:bodyPr>
          <a:lstStyle/>
          <a:p>
            <a:pPr algn="ctr"/>
            <a:r>
              <a:rPr lang="zh-CN" altLang="en-US" dirty="0">
                <a:solidFill>
                  <a:srgbClr val="C00000"/>
                </a:solidFill>
                <a:latin typeface="隶书" pitchFamily="49" charset="-122"/>
                <a:ea typeface="隶书" pitchFamily="49" charset="-122"/>
              </a:rPr>
              <a:t>四</a:t>
            </a:r>
            <a:r>
              <a:rPr lang="zh-CN" altLang="en-US" dirty="0" smtClean="0">
                <a:solidFill>
                  <a:srgbClr val="C00000"/>
                </a:solidFill>
                <a:latin typeface="隶书" pitchFamily="49" charset="-122"/>
                <a:ea typeface="隶书" pitchFamily="49" charset="-122"/>
              </a:rPr>
              <a:t>、结论</a:t>
            </a:r>
            <a:endParaRPr lang="zh-CN" altLang="en-US" dirty="0">
              <a:solidFill>
                <a:srgbClr val="C00000"/>
              </a:solidFill>
              <a:latin typeface="隶书" pitchFamily="49" charset="-122"/>
              <a:ea typeface="隶书" pitchFamily="49" charset="-122"/>
            </a:endParaRPr>
          </a:p>
        </p:txBody>
      </p:sp>
      <p:sp>
        <p:nvSpPr>
          <p:cNvPr id="3" name="内容占位符 2"/>
          <p:cNvSpPr>
            <a:spLocks noGrp="1"/>
          </p:cNvSpPr>
          <p:nvPr>
            <p:ph sz="quarter" idx="1"/>
          </p:nvPr>
        </p:nvSpPr>
        <p:spPr>
          <a:xfrm>
            <a:off x="457200" y="980728"/>
            <a:ext cx="7467600" cy="5493224"/>
          </a:xfrm>
        </p:spPr>
        <p:txBody>
          <a:bodyPr>
            <a:noAutofit/>
          </a:bodyPr>
          <a:lstStyle/>
          <a:p>
            <a:pPr>
              <a:lnSpc>
                <a:spcPct val="145000"/>
              </a:lnSpc>
              <a:buFont typeface="Wingdings" pitchFamily="2" charset="2"/>
              <a:buChar char="Ø"/>
            </a:pPr>
            <a:r>
              <a:rPr lang="en-US" sz="2000" dirty="0" smtClean="0">
                <a:latin typeface="Times New Roman" pitchFamily="18" charset="0"/>
                <a:cs typeface="Times New Roman" pitchFamily="18" charset="0"/>
              </a:rPr>
              <a:t>Using technology and </a:t>
            </a:r>
            <a:r>
              <a:rPr lang="en-US" sz="2000" dirty="0">
                <a:latin typeface="Times New Roman" pitchFamily="18" charset="0"/>
                <a:cs typeface="Times New Roman" pitchFamily="18" charset="0"/>
              </a:rPr>
              <a:t>explored various techniques to integrate technology throughout the curriculum</a:t>
            </a:r>
            <a:r>
              <a:rPr lang="en-US" sz="2000" dirty="0" smtClean="0">
                <a:latin typeface="Times New Roman" pitchFamily="18" charset="0"/>
                <a:cs typeface="Times New Roman" pitchFamily="18" charset="0"/>
              </a:rPr>
              <a:t> </a:t>
            </a:r>
          </a:p>
          <a:p>
            <a:pPr>
              <a:lnSpc>
                <a:spcPct val="145000"/>
              </a:lnSpc>
              <a:buNone/>
            </a:pPr>
            <a:r>
              <a:rPr lang="zh-CN" altLang="en-US" sz="2000" dirty="0" smtClean="0">
                <a:latin typeface="Times New Roman" pitchFamily="18" charset="0"/>
                <a:cs typeface="Times New Roman" pitchFamily="18" charset="0"/>
              </a:rPr>
              <a:t>（使用技术并探索各种方法，在整个教学大纲中整合技术）</a:t>
            </a:r>
            <a:endParaRPr lang="en-US" sz="2000" dirty="0" smtClean="0">
              <a:latin typeface="Times New Roman" pitchFamily="18" charset="0"/>
              <a:cs typeface="Times New Roman" pitchFamily="18" charset="0"/>
            </a:endParaRPr>
          </a:p>
          <a:p>
            <a:pPr>
              <a:lnSpc>
                <a:spcPct val="145000"/>
              </a:lnSpc>
              <a:buFont typeface="Wingdings" pitchFamily="2" charset="2"/>
              <a:buChar char="Ø"/>
            </a:pPr>
            <a:r>
              <a:rPr lang="en-US" sz="2000" dirty="0" smtClean="0">
                <a:latin typeface="Times New Roman" pitchFamily="18" charset="0"/>
                <a:cs typeface="Times New Roman" pitchFamily="18" charset="0"/>
              </a:rPr>
              <a:t>Support </a:t>
            </a:r>
            <a:r>
              <a:rPr lang="en-US" sz="2000" dirty="0">
                <a:latin typeface="Times New Roman" pitchFamily="18" charset="0"/>
                <a:cs typeface="Times New Roman" pitchFamily="18" charset="0"/>
              </a:rPr>
              <a:t>teachers in complex instruction by providing them </a:t>
            </a:r>
            <a:r>
              <a:rPr lang="en-US" sz="2000" dirty="0" smtClean="0">
                <a:latin typeface="Times New Roman" pitchFamily="18" charset="0"/>
                <a:cs typeface="Times New Roman" pitchFamily="18" charset="0"/>
              </a:rPr>
              <a:t>with explicit </a:t>
            </a:r>
            <a:r>
              <a:rPr lang="en-US" sz="2000" dirty="0">
                <a:latin typeface="Times New Roman" pitchFamily="18" charset="0"/>
                <a:cs typeface="Times New Roman" pitchFamily="18" charset="0"/>
              </a:rPr>
              <a:t>strategies</a:t>
            </a:r>
            <a:r>
              <a:rPr lang="en-US" sz="2000" dirty="0" smtClean="0">
                <a:latin typeface="Times New Roman" pitchFamily="18" charset="0"/>
                <a:cs typeface="Times New Roman" pitchFamily="18" charset="0"/>
              </a:rPr>
              <a:t> </a:t>
            </a:r>
          </a:p>
          <a:p>
            <a:pPr>
              <a:lnSpc>
                <a:spcPct val="145000"/>
              </a:lnSpc>
              <a:buNone/>
            </a:pPr>
            <a:r>
              <a:rPr lang="zh-CN" altLang="en-US" sz="2000" dirty="0" smtClean="0">
                <a:latin typeface="Times New Roman" pitchFamily="18" charset="0"/>
                <a:cs typeface="Times New Roman" pitchFamily="18" charset="0"/>
              </a:rPr>
              <a:t>（通过提供明确的策略，在复杂教学中为教师提供支持）</a:t>
            </a:r>
            <a:endParaRPr lang="en-US" sz="2000" dirty="0" smtClean="0">
              <a:latin typeface="Times New Roman" pitchFamily="18" charset="0"/>
              <a:cs typeface="Times New Roman" pitchFamily="18" charset="0"/>
            </a:endParaRPr>
          </a:p>
          <a:p>
            <a:pPr>
              <a:lnSpc>
                <a:spcPct val="145000"/>
              </a:lnSpc>
              <a:buFont typeface="Wingdings" pitchFamily="2" charset="2"/>
              <a:buChar char="Ø"/>
            </a:pPr>
            <a:r>
              <a:rPr lang="en-US" sz="2000" dirty="0" smtClean="0">
                <a:latin typeface="Times New Roman" pitchFamily="18" charset="0"/>
                <a:cs typeface="Times New Roman" pitchFamily="18" charset="0"/>
              </a:rPr>
              <a:t>Provide </a:t>
            </a:r>
            <a:r>
              <a:rPr lang="en-US" sz="2000" dirty="0">
                <a:latin typeface="Times New Roman" pitchFamily="18" charset="0"/>
                <a:cs typeface="Times New Roman" pitchFamily="18" charset="0"/>
              </a:rPr>
              <a:t>a model for applying </a:t>
            </a:r>
            <a:r>
              <a:rPr lang="en-US" sz="2000" dirty="0" smtClean="0">
                <a:latin typeface="Times New Roman" pitchFamily="18" charset="0"/>
                <a:cs typeface="Times New Roman" pitchFamily="18" charset="0"/>
              </a:rPr>
              <a:t>project-based methods </a:t>
            </a:r>
            <a:r>
              <a:rPr lang="en-US" sz="2000" dirty="0">
                <a:latin typeface="Times New Roman" pitchFamily="18" charset="0"/>
                <a:cs typeface="Times New Roman" pitchFamily="18" charset="0"/>
              </a:rPr>
              <a:t>to classrooms across the </a:t>
            </a:r>
            <a:r>
              <a:rPr lang="en-US" sz="2000" dirty="0" smtClean="0">
                <a:latin typeface="Times New Roman" pitchFamily="18" charset="0"/>
                <a:cs typeface="Times New Roman" pitchFamily="18" charset="0"/>
              </a:rPr>
              <a:t>curriculum</a:t>
            </a:r>
          </a:p>
          <a:p>
            <a:pPr>
              <a:lnSpc>
                <a:spcPct val="145000"/>
              </a:lnSpc>
              <a:buNone/>
            </a:pPr>
            <a:r>
              <a:rPr lang="zh-CN" altLang="en-US" sz="2000" dirty="0" smtClean="0">
                <a:latin typeface="Times New Roman" pitchFamily="18" charset="0"/>
                <a:cs typeface="Times New Roman" pitchFamily="18" charset="0"/>
              </a:rPr>
              <a:t>（提供示范，把基于项目的方法应用于课堂之中。）</a:t>
            </a:r>
            <a:endParaRPr lang="zh-CN" alt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850106"/>
          </a:xfrm>
        </p:spPr>
        <p:txBody>
          <a:bodyPr>
            <a:normAutofit/>
          </a:bodyPr>
          <a:lstStyle/>
          <a:p>
            <a:pPr algn="ctr"/>
            <a:r>
              <a:rPr lang="en-US" sz="3600" dirty="0" smtClean="0">
                <a:solidFill>
                  <a:srgbClr val="C00000"/>
                </a:solidFill>
                <a:latin typeface="隶书" pitchFamily="49" charset="-122"/>
                <a:ea typeface="隶书" pitchFamily="49" charset="-122"/>
              </a:rPr>
              <a:t>PBL</a:t>
            </a:r>
            <a:r>
              <a:rPr lang="zh-CN" altLang="en-US" sz="3600" dirty="0" smtClean="0">
                <a:solidFill>
                  <a:srgbClr val="C00000"/>
                </a:solidFill>
                <a:latin typeface="隶书" pitchFamily="49" charset="-122"/>
                <a:ea typeface="隶书" pitchFamily="49" charset="-122"/>
              </a:rPr>
              <a:t>的操作程序</a:t>
            </a:r>
            <a:endParaRPr lang="zh-CN" altLang="en-US" sz="3600" dirty="0">
              <a:solidFill>
                <a:srgbClr val="C00000"/>
              </a:solidFill>
              <a:latin typeface="隶书" pitchFamily="49" charset="-122"/>
              <a:ea typeface="隶书" pitchFamily="49" charset="-122"/>
            </a:endParaRPr>
          </a:p>
        </p:txBody>
      </p:sp>
      <p:pic>
        <p:nvPicPr>
          <p:cNvPr id="1026" name="Picture 2" descr="C:\Users\dell\Desktop\QQ截图20160911171955.png"/>
          <p:cNvPicPr>
            <a:picLocks noGrp="1" noChangeAspect="1" noChangeArrowheads="1"/>
          </p:cNvPicPr>
          <p:nvPr>
            <p:ph sz="quarter" idx="1"/>
          </p:nvPr>
        </p:nvPicPr>
        <p:blipFill>
          <a:blip r:embed="rId2"/>
          <a:stretch>
            <a:fillRect/>
          </a:stretch>
        </p:blipFill>
        <p:spPr bwMode="auto">
          <a:xfrm>
            <a:off x="539552" y="1255968"/>
            <a:ext cx="7776864" cy="474717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fade">
                                      <p:cBhvr>
                                        <p:cTn id="13" dur="1000"/>
                                        <p:tgtEl>
                                          <p:spTgt spid="1026"/>
                                        </p:tgtEl>
                                      </p:cBhvr>
                                    </p:animEffect>
                                    <p:anim calcmode="lin" valueType="num">
                                      <p:cBhvr>
                                        <p:cTn id="14" dur="1000" fill="hold"/>
                                        <p:tgtEl>
                                          <p:spTgt spid="1026"/>
                                        </p:tgtEl>
                                        <p:attrNameLst>
                                          <p:attrName>ppt_x</p:attrName>
                                        </p:attrNameLst>
                                      </p:cBhvr>
                                      <p:tavLst>
                                        <p:tav tm="0">
                                          <p:val>
                                            <p:strVal val="#ppt_x"/>
                                          </p:val>
                                        </p:tav>
                                        <p:tav tm="100000">
                                          <p:val>
                                            <p:strVal val="#ppt_x"/>
                                          </p:val>
                                        </p:tav>
                                      </p:tavLst>
                                    </p:anim>
                                    <p:anim calcmode="lin" valueType="num">
                                      <p:cBhvr>
                                        <p:cTn id="15"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457200" y="0"/>
            <a:ext cx="7467600" cy="836712"/>
          </a:xfrm>
        </p:spPr>
        <p:txBody>
          <a:bodyPr>
            <a:normAutofit/>
          </a:bodyPr>
          <a:lstStyle/>
          <a:p>
            <a:pPr algn="ctr"/>
            <a:r>
              <a:rPr lang="zh-CN" altLang="en-US" sz="3200" dirty="0" smtClean="0">
                <a:solidFill>
                  <a:srgbClr val="C00000"/>
                </a:solidFill>
                <a:latin typeface="隶书" pitchFamily="49" charset="-122"/>
                <a:ea typeface="隶书" pitchFamily="49" charset="-122"/>
              </a:rPr>
              <a:t>一、研究基础</a:t>
            </a:r>
            <a:endParaRPr lang="zh-CN" altLang="en-US" sz="3200" dirty="0">
              <a:solidFill>
                <a:srgbClr val="C00000"/>
              </a:solidFill>
            </a:endParaRPr>
          </a:p>
        </p:txBody>
      </p:sp>
      <p:sp>
        <p:nvSpPr>
          <p:cNvPr id="6" name="内容占位符 5"/>
          <p:cNvSpPr>
            <a:spLocks noGrp="1"/>
          </p:cNvSpPr>
          <p:nvPr>
            <p:ph sz="quarter" idx="1"/>
          </p:nvPr>
        </p:nvSpPr>
        <p:spPr>
          <a:xfrm>
            <a:off x="457200" y="836712"/>
            <a:ext cx="8229600" cy="5289451"/>
          </a:xfrm>
        </p:spPr>
        <p:txBody>
          <a:bodyPr>
            <a:normAutofit/>
          </a:bodyPr>
          <a:lstStyle/>
          <a:p>
            <a:pPr marL="571500" indent="-571500">
              <a:lnSpc>
                <a:spcPct val="145000"/>
              </a:lnSpc>
              <a:buNone/>
            </a:pPr>
            <a:r>
              <a:rPr lang="en-US" altLang="zh-CN" sz="2800" b="1" dirty="0">
                <a:latin typeface="Times New Roman" pitchFamily="18" charset="0"/>
                <a:ea typeface="仿宋" panose="02010609060101010101" pitchFamily="49" charset="-122"/>
                <a:cs typeface="Times New Roman" pitchFamily="18" charset="0"/>
              </a:rPr>
              <a:t>I. Roots of PBL</a:t>
            </a:r>
          </a:p>
          <a:p>
            <a:pPr marL="571500" indent="-571500">
              <a:lnSpc>
                <a:spcPct val="145000"/>
              </a:lnSpc>
              <a:buNone/>
            </a:pPr>
            <a:r>
              <a:rPr lang="en-US" dirty="0" smtClean="0">
                <a:latin typeface="Times New Roman" pitchFamily="18" charset="0"/>
                <a:ea typeface="仿宋" panose="02010609060101010101" pitchFamily="49" charset="-122"/>
                <a:cs typeface="Times New Roman" pitchFamily="18" charset="0"/>
              </a:rPr>
              <a:t>2.    During the past two decades, learning sciences researchers have refined and elaborated Dewey’s original insight that active inquiry results in deeper understanding. </a:t>
            </a:r>
            <a:r>
              <a:rPr lang="zh-CN" altLang="en-US" dirty="0">
                <a:latin typeface="Times New Roman" pitchFamily="18" charset="0"/>
                <a:ea typeface="仿宋" panose="02010609060101010101" pitchFamily="49" charset="-122"/>
                <a:cs typeface="Times New Roman" pitchFamily="18" charset="0"/>
              </a:rPr>
              <a:t>（</a:t>
            </a:r>
            <a:r>
              <a:rPr lang="zh-CN" altLang="en-US" dirty="0" smtClean="0">
                <a:latin typeface="Times New Roman" pitchFamily="18" charset="0"/>
                <a:ea typeface="仿宋" panose="02010609060101010101" pitchFamily="49" charset="-122"/>
                <a:cs typeface="Times New Roman" pitchFamily="18" charset="0"/>
              </a:rPr>
              <a:t>在过去的二十年，学习科学研究者提炼并阐述了杜威的独到见解，那就是积极的探究会带来更深层的理解。）</a:t>
            </a:r>
            <a:endParaRPr lang="en-US" dirty="0" smtClean="0">
              <a:latin typeface="Times New Roman" pitchFamily="18" charset="0"/>
              <a:ea typeface="仿宋" panose="02010609060101010101" pitchFamily="49" charset="-122"/>
              <a:cs typeface="Times New Roman" pitchFamily="18" charset="0"/>
            </a:endParaRPr>
          </a:p>
          <a:p>
            <a:pPr>
              <a:buNone/>
            </a:pPr>
            <a:endParaRPr lang="zh-CN" altLang="en-US" dirty="0">
              <a:ea typeface="仿宋"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457200" y="188640"/>
            <a:ext cx="7467600" cy="936104"/>
          </a:xfrm>
        </p:spPr>
        <p:txBody>
          <a:bodyPr>
            <a:normAutofit/>
          </a:bodyPr>
          <a:lstStyle/>
          <a:p>
            <a:pPr algn="ctr"/>
            <a:r>
              <a:rPr lang="zh-CN" altLang="en-US" sz="3200" dirty="0" smtClean="0">
                <a:solidFill>
                  <a:srgbClr val="C00000"/>
                </a:solidFill>
                <a:latin typeface="隶书" pitchFamily="49" charset="-122"/>
                <a:ea typeface="隶书" pitchFamily="49" charset="-122"/>
              </a:rPr>
              <a:t>一、研究基础</a:t>
            </a:r>
            <a:endParaRPr lang="zh-CN" altLang="en-US" sz="3200" dirty="0">
              <a:solidFill>
                <a:srgbClr val="C00000"/>
              </a:solidFill>
            </a:endParaRPr>
          </a:p>
        </p:txBody>
      </p:sp>
      <p:sp>
        <p:nvSpPr>
          <p:cNvPr id="6" name="内容占位符 5"/>
          <p:cNvSpPr>
            <a:spLocks noGrp="1"/>
          </p:cNvSpPr>
          <p:nvPr>
            <p:ph sz="quarter" idx="1"/>
          </p:nvPr>
        </p:nvSpPr>
        <p:spPr>
          <a:xfrm>
            <a:off x="457200" y="1285860"/>
            <a:ext cx="8229600" cy="4840303"/>
          </a:xfrm>
        </p:spPr>
        <p:txBody>
          <a:bodyPr>
            <a:normAutofit/>
          </a:bodyPr>
          <a:lstStyle/>
          <a:p>
            <a:pPr marL="571500" indent="-571500">
              <a:lnSpc>
                <a:spcPct val="145000"/>
              </a:lnSpc>
              <a:buNone/>
            </a:pPr>
            <a:r>
              <a:rPr lang="en-US" altLang="zh-CN" sz="2800" b="1" dirty="0" smtClean="0">
                <a:latin typeface="Times New Roman" pitchFamily="18" charset="0"/>
                <a:ea typeface="仿宋" panose="02010609060101010101" pitchFamily="49" charset="-122"/>
                <a:cs typeface="Times New Roman" pitchFamily="18" charset="0"/>
              </a:rPr>
              <a:t>I. Roots of PBL</a:t>
            </a:r>
            <a:r>
              <a:rPr lang="zh-CN" altLang="en-US" sz="2800" b="1" dirty="0" smtClean="0">
                <a:latin typeface="Times New Roman" pitchFamily="18" charset="0"/>
                <a:ea typeface="仿宋" panose="02010609060101010101" pitchFamily="49" charset="-122"/>
                <a:cs typeface="Times New Roman" pitchFamily="18" charset="0"/>
              </a:rPr>
              <a:t>（</a:t>
            </a:r>
            <a:r>
              <a:rPr lang="en-US" altLang="zh-CN" sz="2800" b="1" dirty="0" smtClean="0">
                <a:latin typeface="Times New Roman" pitchFamily="18" charset="0"/>
                <a:ea typeface="仿宋" panose="02010609060101010101" pitchFamily="49" charset="-122"/>
                <a:cs typeface="Times New Roman" pitchFamily="18" charset="0"/>
              </a:rPr>
              <a:t>PBL</a:t>
            </a:r>
            <a:r>
              <a:rPr lang="zh-CN" altLang="en-US" sz="2800" b="1" dirty="0" smtClean="0">
                <a:latin typeface="Times New Roman" pitchFamily="18" charset="0"/>
                <a:ea typeface="仿宋" panose="02010609060101010101" pitchFamily="49" charset="-122"/>
                <a:cs typeface="Times New Roman" pitchFamily="18" charset="0"/>
              </a:rPr>
              <a:t>的起源）</a:t>
            </a:r>
            <a:endParaRPr lang="en-US" altLang="zh-CN" sz="2800" b="1" dirty="0" smtClean="0">
              <a:latin typeface="Times New Roman" pitchFamily="18" charset="0"/>
              <a:ea typeface="仿宋" panose="02010609060101010101" pitchFamily="49" charset="-122"/>
              <a:cs typeface="Times New Roman" pitchFamily="18" charset="0"/>
            </a:endParaRPr>
          </a:p>
          <a:p>
            <a:pPr marL="571500" indent="-571500">
              <a:lnSpc>
                <a:spcPct val="145000"/>
              </a:lnSpc>
              <a:buNone/>
            </a:pPr>
            <a:r>
              <a:rPr lang="en-US" sz="2800" dirty="0" smtClean="0">
                <a:latin typeface="Times New Roman" pitchFamily="18" charset="0"/>
                <a:ea typeface="仿宋" panose="02010609060101010101" pitchFamily="49" charset="-122"/>
                <a:cs typeface="Times New Roman" pitchFamily="18" charset="0"/>
              </a:rPr>
              <a:t>3.   New discoveries in the learning sciences have led to new  ways of understanding how to promote learning in children. </a:t>
            </a:r>
            <a:r>
              <a:rPr lang="zh-CN" altLang="en-US" sz="2800" dirty="0" smtClean="0">
                <a:latin typeface="Times New Roman" pitchFamily="18" charset="0"/>
                <a:ea typeface="仿宋" panose="02010609060101010101" pitchFamily="49" charset="-122"/>
                <a:cs typeface="Times New Roman" pitchFamily="18" charset="0"/>
              </a:rPr>
              <a:t>（学习科学的新发现带来了如何促进儿童学习的新的理解方式。）</a:t>
            </a:r>
          </a:p>
          <a:p>
            <a:pPr>
              <a:buNone/>
            </a:pPr>
            <a:endParaRPr lang="zh-CN" altLang="en-US" dirty="0">
              <a:ea typeface="仿宋"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764704"/>
          </a:xfrm>
        </p:spPr>
        <p:txBody>
          <a:bodyPr>
            <a:normAutofit/>
          </a:bodyPr>
          <a:lstStyle/>
          <a:p>
            <a:pPr algn="ctr"/>
            <a:r>
              <a:rPr lang="zh-CN" altLang="en-US" dirty="0" smtClean="0">
                <a:solidFill>
                  <a:srgbClr val="C00000"/>
                </a:solidFill>
                <a:latin typeface="隶书" pitchFamily="49" charset="-122"/>
                <a:ea typeface="隶书" pitchFamily="49" charset="-122"/>
              </a:rPr>
              <a:t>一、研究基础</a:t>
            </a:r>
            <a:endParaRPr lang="zh-CN" altLang="en-US" dirty="0">
              <a:solidFill>
                <a:srgbClr val="C00000"/>
              </a:solidFill>
            </a:endParaRPr>
          </a:p>
        </p:txBody>
      </p:sp>
      <p:sp>
        <p:nvSpPr>
          <p:cNvPr id="3" name="内容占位符 2"/>
          <p:cNvSpPr>
            <a:spLocks noGrp="1"/>
          </p:cNvSpPr>
          <p:nvPr>
            <p:ph sz="quarter" idx="1"/>
          </p:nvPr>
        </p:nvSpPr>
        <p:spPr>
          <a:xfrm>
            <a:off x="457200" y="692696"/>
            <a:ext cx="8229600" cy="5433467"/>
          </a:xfrm>
        </p:spPr>
        <p:txBody>
          <a:bodyPr>
            <a:noAutofit/>
          </a:bodyPr>
          <a:lstStyle/>
          <a:p>
            <a:pPr>
              <a:buNone/>
            </a:pPr>
            <a:r>
              <a:rPr lang="en-US" altLang="zh-CN" b="1" dirty="0">
                <a:latin typeface="Times New Roman" pitchFamily="18" charset="0"/>
                <a:ea typeface="仿宋" panose="02010609060101010101" pitchFamily="49" charset="-122"/>
                <a:cs typeface="Times New Roman" pitchFamily="18" charset="0"/>
              </a:rPr>
              <a:t>II. Project-based learning is grounded in four major ideas that emerged from the learning sciences </a:t>
            </a:r>
            <a:r>
              <a:rPr lang="zh-CN" altLang="en-US" sz="2800" dirty="0" smtClean="0">
                <a:latin typeface="Times New Roman" pitchFamily="18" charset="0"/>
                <a:ea typeface="仿宋" panose="02010609060101010101" pitchFamily="49" charset="-122"/>
                <a:cs typeface="Times New Roman" pitchFamily="18" charset="0"/>
              </a:rPr>
              <a:t>（基于项目的学习源于学习科学的四个主要思想）</a:t>
            </a:r>
            <a:endParaRPr lang="en-US" altLang="zh-CN" sz="2800" dirty="0">
              <a:latin typeface="Times New Roman" pitchFamily="18" charset="0"/>
              <a:ea typeface="仿宋" panose="02010609060101010101" pitchFamily="49" charset="-122"/>
              <a:cs typeface="Times New Roman" pitchFamily="18" charset="0"/>
            </a:endParaRPr>
          </a:p>
          <a:p>
            <a:pPr marL="514350" indent="-514350">
              <a:buNone/>
            </a:pPr>
            <a:r>
              <a:rPr lang="en-US" dirty="0">
                <a:latin typeface="Times New Roman" pitchFamily="18" charset="0"/>
                <a:ea typeface="仿宋" panose="02010609060101010101" pitchFamily="49" charset="-122"/>
                <a:cs typeface="Times New Roman" pitchFamily="18" charset="0"/>
              </a:rPr>
              <a:t>1.  Active Construction </a:t>
            </a:r>
            <a:r>
              <a:rPr lang="zh-CN" altLang="en-US" dirty="0" smtClean="0">
                <a:latin typeface="Times New Roman" pitchFamily="18" charset="0"/>
                <a:ea typeface="仿宋" panose="02010609060101010101" pitchFamily="49" charset="-122"/>
                <a:cs typeface="Times New Roman" pitchFamily="18" charset="0"/>
              </a:rPr>
              <a:t>（积极建构）</a:t>
            </a:r>
            <a:endParaRPr lang="en-US" dirty="0">
              <a:latin typeface="Times New Roman" pitchFamily="18" charset="0"/>
              <a:ea typeface="仿宋" panose="02010609060101010101" pitchFamily="49" charset="-122"/>
              <a:cs typeface="Times New Roman" pitchFamily="18" charset="0"/>
            </a:endParaRPr>
          </a:p>
          <a:p>
            <a:pPr marL="514350" indent="-514350">
              <a:lnSpc>
                <a:spcPct val="125000"/>
              </a:lnSpc>
              <a:buNone/>
            </a:pPr>
            <a:r>
              <a:rPr lang="en-US" dirty="0">
                <a:latin typeface="Times New Roman" pitchFamily="18" charset="0"/>
                <a:ea typeface="仿宋" panose="02010609060101010101" pitchFamily="49" charset="-122"/>
                <a:cs typeface="Times New Roman" pitchFamily="18" charset="0"/>
              </a:rPr>
              <a:t>     </a:t>
            </a:r>
            <a:r>
              <a:rPr lang="en-US" dirty="0" smtClean="0">
                <a:latin typeface="Times New Roman" pitchFamily="18" charset="0"/>
                <a:ea typeface="仿宋" panose="02010609060101010101" pitchFamily="49" charset="-122"/>
                <a:cs typeface="Times New Roman" pitchFamily="18" charset="0"/>
              </a:rPr>
              <a:t> Learning </a:t>
            </a:r>
            <a:r>
              <a:rPr lang="en-US" dirty="0">
                <a:latin typeface="Times New Roman" pitchFamily="18" charset="0"/>
                <a:ea typeface="仿宋" panose="02010609060101010101" pitchFamily="49" charset="-122"/>
                <a:cs typeface="Times New Roman" pitchFamily="18" charset="0"/>
              </a:rPr>
              <a:t>sciences research has found that deep </a:t>
            </a:r>
            <a:r>
              <a:rPr lang="en-US" dirty="0" smtClean="0">
                <a:latin typeface="Times New Roman" pitchFamily="18" charset="0"/>
                <a:ea typeface="仿宋" panose="02010609060101010101" pitchFamily="49" charset="-122"/>
                <a:cs typeface="Times New Roman" pitchFamily="18" charset="0"/>
              </a:rPr>
              <a:t>understanding occurs </a:t>
            </a:r>
            <a:r>
              <a:rPr lang="en-US" dirty="0">
                <a:latin typeface="Times New Roman" pitchFamily="18" charset="0"/>
                <a:ea typeface="仿宋" panose="02010609060101010101" pitchFamily="49" charset="-122"/>
                <a:cs typeface="Times New Roman" pitchFamily="18" charset="0"/>
              </a:rPr>
              <a:t>when learners actively construct meaning based on their experiences and interactions in the world, and that only superficial learning occurs when learners passively take in information transmitted from a teacher, a computer, or a book. </a:t>
            </a:r>
            <a:r>
              <a:rPr lang="zh-CN" altLang="en-US" dirty="0">
                <a:latin typeface="Times New Roman" pitchFamily="18" charset="0"/>
                <a:ea typeface="仿宋" panose="02010609060101010101" pitchFamily="49" charset="-122"/>
                <a:cs typeface="Times New Roman" pitchFamily="18" charset="0"/>
              </a:rPr>
              <a:t>（学习科学研究发现，学习者基于他们的经验和现实互动而积极建构意义时，深层的理解就会发生；被动地从老师、计算机和书本汲取信息时，就只会出现浅层理解。）</a:t>
            </a:r>
            <a:endParaRPr lang="en-US" dirty="0">
              <a:latin typeface="Times New Roman" pitchFamily="18" charset="0"/>
              <a:ea typeface="仿宋" panose="02010609060101010101" pitchFamily="49" charset="-122"/>
              <a:cs typeface="Times New Roman" pitchFamily="18" charset="0"/>
            </a:endParaRPr>
          </a:p>
          <a:p>
            <a:pPr marL="514350" indent="-514350">
              <a:buNone/>
            </a:pPr>
            <a:r>
              <a:rPr lang="en-US" sz="2000" dirty="0" smtClean="0">
                <a:latin typeface="Times New Roman" pitchFamily="18" charset="0"/>
                <a:ea typeface="仿宋" panose="02010609060101010101" pitchFamily="49" charset="-122"/>
                <a:cs typeface="Times New Roman" pitchFamily="18" charset="0"/>
              </a:rPr>
              <a:t/>
            </a:r>
            <a:br>
              <a:rPr lang="en-US" sz="2000" dirty="0" smtClean="0">
                <a:latin typeface="Times New Roman" pitchFamily="18" charset="0"/>
                <a:ea typeface="仿宋" panose="02010609060101010101" pitchFamily="49" charset="-122"/>
                <a:cs typeface="Times New Roman" pitchFamily="18" charset="0"/>
              </a:rPr>
            </a:br>
            <a:r>
              <a:rPr lang="en-US" sz="2000" dirty="0" smtClean="0">
                <a:latin typeface="Times New Roman" pitchFamily="18" charset="0"/>
                <a:ea typeface="仿宋" panose="02010609060101010101" pitchFamily="49" charset="-122"/>
                <a:cs typeface="Times New Roman" pitchFamily="18" charset="0"/>
              </a:rPr>
              <a:t/>
            </a:r>
            <a:br>
              <a:rPr lang="en-US" sz="2000" dirty="0" smtClean="0">
                <a:latin typeface="Times New Roman" pitchFamily="18" charset="0"/>
                <a:ea typeface="仿宋" panose="02010609060101010101" pitchFamily="49" charset="-122"/>
                <a:cs typeface="Times New Roman" pitchFamily="18" charset="0"/>
              </a:rPr>
            </a:br>
            <a:r>
              <a:rPr lang="en-US" sz="2000" dirty="0" smtClean="0">
                <a:latin typeface="Times New Roman" pitchFamily="18" charset="0"/>
                <a:ea typeface="仿宋" panose="02010609060101010101" pitchFamily="49" charset="-122"/>
                <a:cs typeface="Times New Roman" pitchFamily="18" charset="0"/>
              </a:rPr>
              <a:t/>
            </a:r>
            <a:br>
              <a:rPr lang="en-US" sz="2000" dirty="0" smtClean="0">
                <a:latin typeface="Times New Roman" pitchFamily="18" charset="0"/>
                <a:ea typeface="仿宋" panose="02010609060101010101" pitchFamily="49" charset="-122"/>
                <a:cs typeface="Times New Roman" pitchFamily="18" charset="0"/>
              </a:rPr>
            </a:br>
            <a:endParaRPr lang="zh-CN" altLang="en-US" sz="2000" dirty="0">
              <a:latin typeface="Times New Roman" pitchFamily="18" charset="0"/>
              <a:ea typeface="仿宋" panose="02010609060101010101" pitchFamily="49"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0"/>
            <a:ext cx="8229600" cy="764704"/>
          </a:xfrm>
        </p:spPr>
        <p:txBody>
          <a:bodyPr>
            <a:normAutofit/>
          </a:bodyPr>
          <a:lstStyle/>
          <a:p>
            <a:pPr algn="ctr"/>
            <a:r>
              <a:rPr lang="zh-CN" altLang="en-US" dirty="0" smtClean="0">
                <a:solidFill>
                  <a:srgbClr val="C00000"/>
                </a:solidFill>
                <a:latin typeface="隶书" pitchFamily="49" charset="-122"/>
                <a:ea typeface="隶书" pitchFamily="49" charset="-122"/>
              </a:rPr>
              <a:t>一、研究基础</a:t>
            </a:r>
            <a:endParaRPr lang="zh-CN" altLang="en-US" dirty="0">
              <a:solidFill>
                <a:srgbClr val="C00000"/>
              </a:solidFill>
            </a:endParaRPr>
          </a:p>
        </p:txBody>
      </p:sp>
      <p:sp>
        <p:nvSpPr>
          <p:cNvPr id="3" name="内容占位符 2"/>
          <p:cNvSpPr>
            <a:spLocks noGrp="1"/>
          </p:cNvSpPr>
          <p:nvPr>
            <p:ph sz="quarter" idx="1"/>
          </p:nvPr>
        </p:nvSpPr>
        <p:spPr>
          <a:xfrm>
            <a:off x="326571" y="908720"/>
            <a:ext cx="8229600" cy="4877809"/>
          </a:xfrm>
        </p:spPr>
        <p:txBody>
          <a:bodyPr>
            <a:noAutofit/>
          </a:bodyPr>
          <a:lstStyle/>
          <a:p>
            <a:pPr>
              <a:lnSpc>
                <a:spcPct val="130000"/>
              </a:lnSpc>
              <a:buNone/>
            </a:pPr>
            <a:r>
              <a:rPr lang="en-US" altLang="zh-CN" sz="2800" dirty="0">
                <a:latin typeface="Times New Roman" pitchFamily="18" charset="0"/>
                <a:ea typeface="仿宋" panose="02010609060101010101" pitchFamily="49" charset="-122"/>
                <a:cs typeface="Times New Roman" pitchFamily="18" charset="0"/>
              </a:rPr>
              <a:t>II</a:t>
            </a:r>
            <a:r>
              <a:rPr lang="en-US" altLang="zh-CN" sz="2800" b="1" dirty="0">
                <a:latin typeface="Times New Roman" pitchFamily="18" charset="0"/>
                <a:ea typeface="仿宋" panose="02010609060101010101" pitchFamily="49" charset="-122"/>
                <a:cs typeface="Times New Roman" pitchFamily="18" charset="0"/>
              </a:rPr>
              <a:t>. Project-based learning is grounded in four major ideas that emerged from the learning sciences </a:t>
            </a:r>
            <a:r>
              <a:rPr lang="zh-CN" altLang="en-US" sz="2800" dirty="0" smtClean="0">
                <a:latin typeface="Times New Roman" pitchFamily="18" charset="0"/>
                <a:ea typeface="仿宋" panose="02010609060101010101" pitchFamily="49" charset="-122"/>
                <a:cs typeface="Times New Roman" pitchFamily="18" charset="0"/>
              </a:rPr>
              <a:t>（基于项目的学习源于学习科学的四个主要思想）</a:t>
            </a:r>
            <a:endParaRPr lang="en-US" altLang="zh-CN" sz="2800" dirty="0">
              <a:latin typeface="Times New Roman" pitchFamily="18" charset="0"/>
              <a:ea typeface="仿宋" panose="02010609060101010101" pitchFamily="49" charset="-122"/>
              <a:cs typeface="Times New Roman" pitchFamily="18" charset="0"/>
            </a:endParaRPr>
          </a:p>
          <a:p>
            <a:pPr marL="514350" indent="-514350">
              <a:buNone/>
            </a:pPr>
            <a:r>
              <a:rPr lang="en-US" sz="2800" dirty="0">
                <a:latin typeface="Times New Roman" pitchFamily="18" charset="0"/>
                <a:ea typeface="仿宋" panose="02010609060101010101" pitchFamily="49" charset="-122"/>
                <a:cs typeface="Times New Roman" pitchFamily="18" charset="0"/>
              </a:rPr>
              <a:t>2. </a:t>
            </a:r>
            <a:r>
              <a:rPr lang="en-US" sz="2800" dirty="0" smtClean="0">
                <a:latin typeface="Times New Roman" pitchFamily="18" charset="0"/>
                <a:ea typeface="仿宋" panose="02010609060101010101" pitchFamily="49" charset="-122"/>
                <a:cs typeface="Times New Roman" pitchFamily="18" charset="0"/>
              </a:rPr>
              <a:t>Situated </a:t>
            </a:r>
            <a:r>
              <a:rPr lang="en-US" sz="2800" dirty="0">
                <a:latin typeface="Times New Roman" pitchFamily="18" charset="0"/>
                <a:ea typeface="仿宋" panose="02010609060101010101" pitchFamily="49" charset="-122"/>
                <a:cs typeface="Times New Roman" pitchFamily="18" charset="0"/>
              </a:rPr>
              <a:t>Learning </a:t>
            </a:r>
            <a:r>
              <a:rPr lang="zh-CN" altLang="en-US" sz="2800" dirty="0" smtClean="0">
                <a:latin typeface="Times New Roman" pitchFamily="18" charset="0"/>
                <a:ea typeface="仿宋" panose="02010609060101010101" pitchFamily="49" charset="-122"/>
                <a:cs typeface="Times New Roman" pitchFamily="18" charset="0"/>
              </a:rPr>
              <a:t>（情景学习）</a:t>
            </a:r>
            <a:endParaRPr lang="en-US" sz="2800" dirty="0">
              <a:latin typeface="Times New Roman" pitchFamily="18" charset="0"/>
              <a:ea typeface="仿宋" panose="02010609060101010101" pitchFamily="49" charset="-122"/>
              <a:cs typeface="Times New Roman" pitchFamily="18" charset="0"/>
            </a:endParaRPr>
          </a:p>
          <a:p>
            <a:pPr marL="514350" indent="-514350">
              <a:lnSpc>
                <a:spcPct val="125000"/>
              </a:lnSpc>
              <a:buNone/>
            </a:pPr>
            <a:r>
              <a:rPr lang="en-US" sz="2400" dirty="0">
                <a:latin typeface="Times New Roman" pitchFamily="18" charset="0"/>
                <a:ea typeface="仿宋" panose="02010609060101010101" pitchFamily="49" charset="-122"/>
                <a:cs typeface="Times New Roman" pitchFamily="18" charset="0"/>
              </a:rPr>
              <a:t>     </a:t>
            </a:r>
            <a:r>
              <a:rPr lang="en-US" sz="2400" dirty="0" smtClean="0">
                <a:latin typeface="Times New Roman" pitchFamily="18" charset="0"/>
                <a:ea typeface="仿宋" panose="02010609060101010101" pitchFamily="49" charset="-122"/>
                <a:cs typeface="Times New Roman" pitchFamily="18" charset="0"/>
              </a:rPr>
              <a:t>  Learning </a:t>
            </a:r>
            <a:r>
              <a:rPr lang="en-US" sz="2400" dirty="0">
                <a:latin typeface="Times New Roman" pitchFamily="18" charset="0"/>
                <a:ea typeface="仿宋" panose="02010609060101010101" pitchFamily="49" charset="-122"/>
                <a:cs typeface="Times New Roman" pitchFamily="18" charset="0"/>
              </a:rPr>
              <a:t>sciences research (Nathan &amp; Sawyer, Chapter 2, </a:t>
            </a:r>
            <a:r>
              <a:rPr lang="en-US" sz="2400" dirty="0" smtClean="0">
                <a:latin typeface="Times New Roman" pitchFamily="18" charset="0"/>
                <a:ea typeface="仿宋" panose="02010609060101010101" pitchFamily="49" charset="-122"/>
                <a:cs typeface="Times New Roman" pitchFamily="18" charset="0"/>
              </a:rPr>
              <a:t>this volume</a:t>
            </a:r>
            <a:r>
              <a:rPr lang="en-US" sz="2400" dirty="0">
                <a:latin typeface="Times New Roman" pitchFamily="18" charset="0"/>
                <a:ea typeface="仿宋" panose="02010609060101010101" pitchFamily="49" charset="-122"/>
                <a:cs typeface="Times New Roman" pitchFamily="18" charset="0"/>
              </a:rPr>
              <a:t>; NRC, 2007) has shown that the most effective learning occurs when the learning is situated in an authentic, real-world context. </a:t>
            </a:r>
            <a:r>
              <a:rPr lang="zh-CN" altLang="en-US" sz="2400" dirty="0">
                <a:latin typeface="Times New Roman" pitchFamily="18" charset="0"/>
                <a:ea typeface="仿宋" panose="02010609060101010101" pitchFamily="49" charset="-122"/>
                <a:cs typeface="Times New Roman" pitchFamily="18" charset="0"/>
              </a:rPr>
              <a:t>（学习科学研究表明，学习发生在真实情景中时，最有效的学习就会产生。）</a:t>
            </a:r>
            <a:r>
              <a:rPr lang="en-US" sz="2400" dirty="0">
                <a:latin typeface="Times New Roman" pitchFamily="18" charset="0"/>
                <a:ea typeface="仿宋" panose="02010609060101010101" pitchFamily="49" charset="-122"/>
                <a:cs typeface="Times New Roman" pitchFamily="18" charset="0"/>
              </a:rPr>
              <a:t/>
            </a:r>
            <a:br>
              <a:rPr lang="en-US" sz="2400" dirty="0">
                <a:latin typeface="Times New Roman" pitchFamily="18" charset="0"/>
                <a:ea typeface="仿宋" panose="02010609060101010101" pitchFamily="49" charset="-122"/>
                <a:cs typeface="Times New Roman" pitchFamily="18" charset="0"/>
              </a:rPr>
            </a:br>
            <a:r>
              <a:rPr lang="en-US" sz="2400" dirty="0">
                <a:latin typeface="Times New Roman" pitchFamily="18" charset="0"/>
                <a:ea typeface="仿宋" panose="02010609060101010101" pitchFamily="49" charset="-122"/>
                <a:cs typeface="Times New Roman" pitchFamily="18" charset="0"/>
              </a:rPr>
              <a:t> </a:t>
            </a:r>
            <a:br>
              <a:rPr lang="en-US" sz="2400" dirty="0">
                <a:latin typeface="Times New Roman" pitchFamily="18" charset="0"/>
                <a:ea typeface="仿宋" panose="02010609060101010101" pitchFamily="49" charset="-122"/>
                <a:cs typeface="Times New Roman" pitchFamily="18" charset="0"/>
              </a:rPr>
            </a:br>
            <a:r>
              <a:rPr lang="en-US" sz="2000" dirty="0" smtClean="0">
                <a:latin typeface="Times New Roman" pitchFamily="18" charset="0"/>
                <a:ea typeface="仿宋" panose="02010609060101010101" pitchFamily="49" charset="-122"/>
                <a:cs typeface="Times New Roman" pitchFamily="18" charset="0"/>
              </a:rPr>
              <a:t/>
            </a:r>
            <a:br>
              <a:rPr lang="en-US" sz="2000" dirty="0" smtClean="0">
                <a:latin typeface="Times New Roman" pitchFamily="18" charset="0"/>
                <a:ea typeface="仿宋" panose="02010609060101010101" pitchFamily="49" charset="-122"/>
                <a:cs typeface="Times New Roman" pitchFamily="18" charset="0"/>
              </a:rPr>
            </a:br>
            <a:r>
              <a:rPr lang="en-US" sz="2000" dirty="0" smtClean="0">
                <a:latin typeface="Times New Roman" pitchFamily="18" charset="0"/>
                <a:ea typeface="仿宋" panose="02010609060101010101" pitchFamily="49" charset="-122"/>
                <a:cs typeface="Times New Roman" pitchFamily="18" charset="0"/>
              </a:rPr>
              <a:t/>
            </a:r>
            <a:br>
              <a:rPr lang="en-US" sz="2000" dirty="0" smtClean="0">
                <a:latin typeface="Times New Roman" pitchFamily="18" charset="0"/>
                <a:ea typeface="仿宋" panose="02010609060101010101" pitchFamily="49" charset="-122"/>
                <a:cs typeface="Times New Roman" pitchFamily="18" charset="0"/>
              </a:rPr>
            </a:br>
            <a:endParaRPr lang="zh-CN" altLang="en-US" sz="2000" dirty="0">
              <a:latin typeface="Times New Roman" pitchFamily="18" charset="0"/>
              <a:ea typeface="仿宋" panose="02010609060101010101" pitchFamily="49"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5680"/>
            <a:ext cx="8435280" cy="770384"/>
          </a:xfrm>
        </p:spPr>
        <p:txBody>
          <a:bodyPr/>
          <a:lstStyle/>
          <a:p>
            <a:pPr algn="ctr"/>
            <a:r>
              <a:rPr lang="zh-CN" altLang="en-US" dirty="0" smtClean="0">
                <a:solidFill>
                  <a:srgbClr val="C00000"/>
                </a:solidFill>
                <a:latin typeface="隶书" pitchFamily="49" charset="-122"/>
                <a:ea typeface="隶书" pitchFamily="49" charset="-122"/>
              </a:rPr>
              <a:t>一、研究基础</a:t>
            </a:r>
            <a:endParaRPr lang="zh-CN" altLang="en-US" dirty="0">
              <a:solidFill>
                <a:srgbClr val="C00000"/>
              </a:solidFill>
            </a:endParaRPr>
          </a:p>
        </p:txBody>
      </p:sp>
      <p:sp>
        <p:nvSpPr>
          <p:cNvPr id="3" name="内容占位符 2"/>
          <p:cNvSpPr>
            <a:spLocks noGrp="1"/>
          </p:cNvSpPr>
          <p:nvPr>
            <p:ph sz="quarter" idx="1"/>
          </p:nvPr>
        </p:nvSpPr>
        <p:spPr>
          <a:xfrm>
            <a:off x="251520" y="764704"/>
            <a:ext cx="8406676" cy="5332871"/>
          </a:xfrm>
        </p:spPr>
        <p:txBody>
          <a:bodyPr>
            <a:noAutofit/>
          </a:bodyPr>
          <a:lstStyle/>
          <a:p>
            <a:pPr>
              <a:lnSpc>
                <a:spcPct val="125000"/>
              </a:lnSpc>
              <a:buNone/>
            </a:pPr>
            <a:r>
              <a:rPr lang="en-US" altLang="zh-CN" dirty="0">
                <a:latin typeface="Times New Roman" pitchFamily="18" charset="0"/>
                <a:ea typeface="仿宋" panose="02010609060101010101" pitchFamily="49" charset="-122"/>
                <a:cs typeface="Times New Roman" pitchFamily="18" charset="0"/>
              </a:rPr>
              <a:t>II. </a:t>
            </a:r>
            <a:r>
              <a:rPr lang="en-US" altLang="zh-CN" dirty="0" smtClean="0">
                <a:latin typeface="Times New Roman" pitchFamily="18" charset="0"/>
                <a:ea typeface="仿宋" panose="02010609060101010101" pitchFamily="49" charset="-122"/>
                <a:cs typeface="Times New Roman" pitchFamily="18" charset="0"/>
              </a:rPr>
              <a:t> </a:t>
            </a:r>
            <a:r>
              <a:rPr lang="en-US" altLang="zh-CN" sz="2800" b="1" dirty="0" smtClean="0">
                <a:latin typeface="Times New Roman" pitchFamily="18" charset="0"/>
                <a:ea typeface="仿宋" panose="02010609060101010101" pitchFamily="49" charset="-122"/>
                <a:cs typeface="Times New Roman" pitchFamily="18" charset="0"/>
              </a:rPr>
              <a:t>Project-based </a:t>
            </a:r>
            <a:r>
              <a:rPr lang="en-US" altLang="zh-CN" sz="2800" b="1" dirty="0">
                <a:latin typeface="Times New Roman" pitchFamily="18" charset="0"/>
                <a:ea typeface="仿宋" panose="02010609060101010101" pitchFamily="49" charset="-122"/>
                <a:cs typeface="Times New Roman" pitchFamily="18" charset="0"/>
              </a:rPr>
              <a:t>learning is grounded in four major ideas that emerged from the learning sciences </a:t>
            </a:r>
            <a:r>
              <a:rPr lang="zh-CN" altLang="en-US" sz="2800" dirty="0">
                <a:latin typeface="Times New Roman" pitchFamily="18" charset="0"/>
                <a:ea typeface="仿宋" panose="02010609060101010101" pitchFamily="49" charset="-122"/>
                <a:cs typeface="Times New Roman" pitchFamily="18" charset="0"/>
              </a:rPr>
              <a:t>（基于项目的学习源于学习科学的四个主要思想）</a:t>
            </a:r>
            <a:endParaRPr lang="en-US" altLang="zh-CN" sz="2800" dirty="0">
              <a:latin typeface="Times New Roman" pitchFamily="18" charset="0"/>
              <a:ea typeface="仿宋" panose="02010609060101010101" pitchFamily="49" charset="-122"/>
              <a:cs typeface="Times New Roman" pitchFamily="18" charset="0"/>
            </a:endParaRPr>
          </a:p>
          <a:p>
            <a:pPr marL="514350" indent="-514350">
              <a:lnSpc>
                <a:spcPct val="125000"/>
              </a:lnSpc>
              <a:buNone/>
            </a:pPr>
            <a:r>
              <a:rPr lang="en-US" dirty="0" smtClean="0">
                <a:latin typeface="Times New Roman" pitchFamily="18" charset="0"/>
                <a:ea typeface="仿宋" panose="02010609060101010101" pitchFamily="49" charset="-122"/>
                <a:cs typeface="Times New Roman" pitchFamily="18" charset="0"/>
              </a:rPr>
              <a:t>3.    Social </a:t>
            </a:r>
            <a:r>
              <a:rPr lang="en-US" dirty="0">
                <a:latin typeface="Times New Roman" pitchFamily="18" charset="0"/>
                <a:ea typeface="仿宋" panose="02010609060101010101" pitchFamily="49" charset="-122"/>
                <a:cs typeface="Times New Roman" pitchFamily="18" charset="0"/>
              </a:rPr>
              <a:t>Interaction </a:t>
            </a:r>
            <a:r>
              <a:rPr lang="zh-CN" altLang="en-US" dirty="0" smtClean="0">
                <a:latin typeface="Times New Roman" pitchFamily="18" charset="0"/>
                <a:ea typeface="仿宋" panose="02010609060101010101" pitchFamily="49" charset="-122"/>
                <a:cs typeface="Times New Roman" pitchFamily="18" charset="0"/>
              </a:rPr>
              <a:t>（社会交互）</a:t>
            </a:r>
            <a:r>
              <a:rPr lang="en-US" dirty="0" smtClean="0">
                <a:latin typeface="Times New Roman" pitchFamily="18" charset="0"/>
                <a:ea typeface="仿宋" panose="02010609060101010101" pitchFamily="49" charset="-122"/>
                <a:cs typeface="Times New Roman" pitchFamily="18" charset="0"/>
              </a:rPr>
              <a:t/>
            </a:r>
            <a:br>
              <a:rPr lang="en-US" dirty="0" smtClean="0">
                <a:latin typeface="Times New Roman" pitchFamily="18" charset="0"/>
                <a:ea typeface="仿宋" panose="02010609060101010101" pitchFamily="49" charset="-122"/>
                <a:cs typeface="Times New Roman" pitchFamily="18" charset="0"/>
              </a:rPr>
            </a:br>
            <a:r>
              <a:rPr lang="en-US" dirty="0" smtClean="0">
                <a:latin typeface="Times New Roman" pitchFamily="18" charset="0"/>
                <a:ea typeface="仿宋" panose="02010609060101010101" pitchFamily="49" charset="-122"/>
                <a:cs typeface="Times New Roman" pitchFamily="18" charset="0"/>
              </a:rPr>
              <a:t>The best learning results from a particular kind of social interaction: when teachers, students, and community members work together in a situated activity to construct shared understanding. </a:t>
            </a:r>
            <a:r>
              <a:rPr lang="zh-CN" altLang="en-US" dirty="0" smtClean="0">
                <a:latin typeface="Times New Roman" pitchFamily="18" charset="0"/>
                <a:ea typeface="仿宋" panose="02010609060101010101" pitchFamily="49" charset="-122"/>
                <a:cs typeface="Times New Roman" pitchFamily="18" charset="0"/>
              </a:rPr>
              <a:t>（最佳的学习产生于某种特定的社会互动中，即教师、学生和社区成员在情景活动中合作来建构共同的理解。）</a:t>
            </a:r>
            <a:endParaRPr lang="en-US" dirty="0" smtClean="0">
              <a:latin typeface="Times New Roman" pitchFamily="18" charset="0"/>
              <a:ea typeface="仿宋" panose="02010609060101010101" pitchFamily="49" charset="-122"/>
              <a:cs typeface="Times New Roman" pitchFamily="18" charset="0"/>
            </a:endParaRPr>
          </a:p>
          <a:p>
            <a:pPr marL="514350" indent="-514350">
              <a:buNone/>
            </a:pPr>
            <a:r>
              <a:rPr lang="en-US" dirty="0" smtClean="0">
                <a:latin typeface="Times New Roman" pitchFamily="18" charset="0"/>
                <a:ea typeface="仿宋" panose="02010609060101010101" pitchFamily="49" charset="-122"/>
                <a:cs typeface="Times New Roman" pitchFamily="18" charset="0"/>
              </a:rPr>
              <a:t/>
            </a:r>
            <a:br>
              <a:rPr lang="en-US" dirty="0" smtClean="0">
                <a:latin typeface="Times New Roman" pitchFamily="18" charset="0"/>
                <a:ea typeface="仿宋" panose="02010609060101010101" pitchFamily="49" charset="-122"/>
                <a:cs typeface="Times New Roman" pitchFamily="18" charset="0"/>
              </a:rPr>
            </a:br>
            <a:r>
              <a:rPr lang="en-US" dirty="0" smtClean="0">
                <a:latin typeface="Times New Roman" pitchFamily="18" charset="0"/>
                <a:ea typeface="仿宋" panose="02010609060101010101" pitchFamily="49" charset="-122"/>
                <a:cs typeface="Times New Roman" pitchFamily="18" charset="0"/>
              </a:rPr>
              <a:t> </a:t>
            </a:r>
            <a:r>
              <a:rPr lang="en-US" dirty="0" smtClean="0">
                <a:latin typeface="Times New Roman" panose="02020603050405020304" pitchFamily="18" charset="0"/>
                <a:ea typeface="仿宋" panose="02010609060101010101" pitchFamily="49" charset="-122"/>
              </a:rPr>
              <a:t/>
            </a:r>
            <a:br>
              <a:rPr lang="en-US" dirty="0" smtClean="0">
                <a:latin typeface="Times New Roman" panose="02020603050405020304" pitchFamily="18" charset="0"/>
                <a:ea typeface="仿宋" panose="02010609060101010101" pitchFamily="49" charset="-122"/>
              </a:rPr>
            </a:br>
            <a:endParaRPr lang="zh-CN" altLang="en-US" dirty="0">
              <a:latin typeface="Times New Roman" panose="02020603050405020304" pitchFamily="18" charset="0"/>
              <a:ea typeface="仿宋"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116632"/>
            <a:ext cx="8363272" cy="576064"/>
          </a:xfrm>
        </p:spPr>
        <p:txBody>
          <a:bodyPr/>
          <a:lstStyle/>
          <a:p>
            <a:pPr algn="ctr"/>
            <a:r>
              <a:rPr lang="zh-CN" altLang="en-US" dirty="0" smtClean="0">
                <a:solidFill>
                  <a:srgbClr val="C00000"/>
                </a:solidFill>
                <a:latin typeface="隶书" pitchFamily="49" charset="-122"/>
                <a:ea typeface="隶书" pitchFamily="49" charset="-122"/>
              </a:rPr>
              <a:t>一、研究基础</a:t>
            </a:r>
            <a:endParaRPr lang="zh-CN" altLang="en-US" dirty="0">
              <a:solidFill>
                <a:srgbClr val="C00000"/>
              </a:solidFill>
            </a:endParaRPr>
          </a:p>
        </p:txBody>
      </p:sp>
      <p:sp>
        <p:nvSpPr>
          <p:cNvPr id="3" name="内容占位符 2"/>
          <p:cNvSpPr>
            <a:spLocks noGrp="1"/>
          </p:cNvSpPr>
          <p:nvPr>
            <p:ph sz="quarter" idx="1"/>
          </p:nvPr>
        </p:nvSpPr>
        <p:spPr>
          <a:xfrm>
            <a:off x="467544" y="764704"/>
            <a:ext cx="8229600" cy="5760640"/>
          </a:xfrm>
        </p:spPr>
        <p:txBody>
          <a:bodyPr>
            <a:noAutofit/>
          </a:bodyPr>
          <a:lstStyle/>
          <a:p>
            <a:pPr>
              <a:lnSpc>
                <a:spcPct val="125000"/>
              </a:lnSpc>
              <a:buNone/>
            </a:pPr>
            <a:r>
              <a:rPr lang="en-US" altLang="zh-CN" b="1" dirty="0">
                <a:latin typeface="Times New Roman" pitchFamily="18" charset="0"/>
                <a:ea typeface="仿宋" panose="02010609060101010101" pitchFamily="49" charset="-122"/>
                <a:cs typeface="Times New Roman" pitchFamily="18" charset="0"/>
              </a:rPr>
              <a:t>II. </a:t>
            </a:r>
            <a:r>
              <a:rPr lang="en-US" altLang="zh-CN" b="1" dirty="0" smtClean="0">
                <a:latin typeface="Times New Roman" pitchFamily="18" charset="0"/>
                <a:ea typeface="仿宋" panose="02010609060101010101" pitchFamily="49" charset="-122"/>
                <a:cs typeface="Times New Roman" pitchFamily="18" charset="0"/>
              </a:rPr>
              <a:t>Project-based </a:t>
            </a:r>
            <a:r>
              <a:rPr lang="en-US" altLang="zh-CN" b="1" dirty="0">
                <a:latin typeface="Times New Roman" pitchFamily="18" charset="0"/>
                <a:ea typeface="仿宋" panose="02010609060101010101" pitchFamily="49" charset="-122"/>
                <a:cs typeface="Times New Roman" pitchFamily="18" charset="0"/>
              </a:rPr>
              <a:t>learning is grounded in four major ideas that emerged from the learning sciences </a:t>
            </a:r>
            <a:r>
              <a:rPr lang="zh-CN" altLang="en-US" dirty="0">
                <a:latin typeface="Times New Roman" pitchFamily="18" charset="0"/>
                <a:ea typeface="仿宋" panose="02010609060101010101" pitchFamily="49" charset="-122"/>
                <a:cs typeface="Times New Roman" pitchFamily="18" charset="0"/>
              </a:rPr>
              <a:t>（基于项目的学习源于学习科学的四个主要思想）</a:t>
            </a:r>
            <a:endParaRPr lang="en-US" altLang="zh-CN" dirty="0">
              <a:latin typeface="Times New Roman" pitchFamily="18" charset="0"/>
              <a:ea typeface="仿宋" panose="02010609060101010101" pitchFamily="49" charset="-122"/>
              <a:cs typeface="Times New Roman" pitchFamily="18" charset="0"/>
            </a:endParaRPr>
          </a:p>
          <a:p>
            <a:pPr marL="514350" indent="-514350">
              <a:buNone/>
            </a:pPr>
            <a:r>
              <a:rPr lang="en-US" altLang="zh-CN" dirty="0">
                <a:latin typeface="Times New Roman" pitchFamily="18" charset="0"/>
                <a:ea typeface="仿宋" panose="02010609060101010101" pitchFamily="49" charset="-122"/>
                <a:cs typeface="Times New Roman" pitchFamily="18" charset="0"/>
              </a:rPr>
              <a:t>4. </a:t>
            </a:r>
            <a:r>
              <a:rPr lang="en-US" dirty="0">
                <a:latin typeface="Times New Roman" pitchFamily="18" charset="0"/>
                <a:ea typeface="仿宋" panose="02010609060101010101" pitchFamily="49" charset="-122"/>
                <a:cs typeface="Times New Roman" pitchFamily="18" charset="0"/>
              </a:rPr>
              <a:t>Cognitive Tools </a:t>
            </a:r>
            <a:r>
              <a:rPr lang="zh-CN" altLang="en-US" dirty="0">
                <a:latin typeface="Times New Roman" pitchFamily="18" charset="0"/>
                <a:ea typeface="仿宋" panose="02010609060101010101" pitchFamily="49" charset="-122"/>
                <a:cs typeface="Times New Roman" pitchFamily="18" charset="0"/>
              </a:rPr>
              <a:t>（认知工具）</a:t>
            </a:r>
            <a:endParaRPr lang="en-US" dirty="0">
              <a:latin typeface="Times New Roman" pitchFamily="18" charset="0"/>
              <a:ea typeface="仿宋" panose="02010609060101010101" pitchFamily="49" charset="-122"/>
              <a:cs typeface="Times New Roman" pitchFamily="18" charset="0"/>
            </a:endParaRPr>
          </a:p>
          <a:p>
            <a:pPr marL="514350" indent="-514350">
              <a:lnSpc>
                <a:spcPct val="125000"/>
              </a:lnSpc>
              <a:buNone/>
            </a:pPr>
            <a:r>
              <a:rPr lang="en-US" dirty="0">
                <a:latin typeface="Times New Roman" pitchFamily="18" charset="0"/>
                <a:ea typeface="仿宋" panose="02010609060101010101" pitchFamily="49" charset="-122"/>
                <a:cs typeface="Times New Roman" pitchFamily="18" charset="0"/>
              </a:rPr>
              <a:t>    </a:t>
            </a:r>
            <a:r>
              <a:rPr lang="en-US" dirty="0" smtClean="0">
                <a:latin typeface="Times New Roman" pitchFamily="18" charset="0"/>
                <a:ea typeface="仿宋" panose="02010609060101010101" pitchFamily="49" charset="-122"/>
                <a:cs typeface="Times New Roman" pitchFamily="18" charset="0"/>
              </a:rPr>
              <a:t>   These </a:t>
            </a:r>
            <a:r>
              <a:rPr lang="en-US" dirty="0">
                <a:latin typeface="Times New Roman" pitchFamily="18" charset="0"/>
                <a:ea typeface="仿宋" panose="02010609060101010101" pitchFamily="49" charset="-122"/>
                <a:cs typeface="Times New Roman" pitchFamily="18" charset="0"/>
              </a:rPr>
              <a:t>cognitive tools like learning technologies can </a:t>
            </a:r>
            <a:r>
              <a:rPr lang="en-US" dirty="0" smtClean="0">
                <a:latin typeface="Times New Roman" pitchFamily="18" charset="0"/>
                <a:ea typeface="仿宋" panose="02010609060101010101" pitchFamily="49" charset="-122"/>
                <a:cs typeface="Times New Roman" pitchFamily="18" charset="0"/>
              </a:rPr>
              <a:t>support students </a:t>
            </a:r>
            <a:r>
              <a:rPr lang="en-US" dirty="0">
                <a:latin typeface="Times New Roman" pitchFamily="18" charset="0"/>
                <a:ea typeface="仿宋" panose="02010609060101010101" pitchFamily="49" charset="-122"/>
                <a:cs typeface="Times New Roman" pitchFamily="18" charset="0"/>
              </a:rPr>
              <a:t>(1) by accessing and collecting a range of scientific data and information; (2) by providing visualization and data analysis tools similar to those scientists use; </a:t>
            </a:r>
            <a:r>
              <a:rPr lang="zh-CN" altLang="en-US" dirty="0" smtClean="0">
                <a:latin typeface="Times New Roman" pitchFamily="18" charset="0"/>
                <a:ea typeface="仿宋" panose="02010609060101010101" pitchFamily="49" charset="-122"/>
                <a:cs typeface="Times New Roman" pitchFamily="18" charset="0"/>
              </a:rPr>
              <a:t>（</a:t>
            </a:r>
            <a:r>
              <a:rPr lang="zh-CN" altLang="en-US" dirty="0">
                <a:latin typeface="Times New Roman" pitchFamily="18" charset="0"/>
                <a:ea typeface="仿宋" panose="02010609060101010101" pitchFamily="49" charset="-122"/>
                <a:cs typeface="Times New Roman" pitchFamily="18" charset="0"/>
              </a:rPr>
              <a:t>诸如学习技术的这些认知工具能通过以下几种方式为学生提供</a:t>
            </a:r>
            <a:r>
              <a:rPr lang="zh-CN" altLang="en-US" dirty="0" smtClean="0">
                <a:latin typeface="Times New Roman" pitchFamily="18" charset="0"/>
                <a:ea typeface="仿宋" panose="02010609060101010101" pitchFamily="49" charset="-122"/>
                <a:cs typeface="Times New Roman" pitchFamily="18" charset="0"/>
              </a:rPr>
              <a:t>支持；（</a:t>
            </a:r>
            <a:r>
              <a:rPr lang="en-US" altLang="zh-CN" dirty="0">
                <a:latin typeface="Times New Roman" pitchFamily="18" charset="0"/>
                <a:ea typeface="仿宋" panose="02010609060101010101" pitchFamily="49" charset="-122"/>
                <a:cs typeface="Times New Roman" pitchFamily="18" charset="0"/>
                <a:sym typeface="Wingdings" pitchFamily="2" charset="2"/>
              </a:rPr>
              <a:t>1</a:t>
            </a:r>
            <a:r>
              <a:rPr lang="zh-CN" altLang="en-US" dirty="0">
                <a:latin typeface="Times New Roman" pitchFamily="18" charset="0"/>
                <a:ea typeface="仿宋" panose="02010609060101010101" pitchFamily="49" charset="-122"/>
                <a:cs typeface="Times New Roman" pitchFamily="18" charset="0"/>
              </a:rPr>
              <a:t>）通过接触和采集一些列科学数据和信息；（</a:t>
            </a:r>
            <a:r>
              <a:rPr lang="en-US" altLang="zh-CN" dirty="0">
                <a:latin typeface="Times New Roman" pitchFamily="18" charset="0"/>
                <a:ea typeface="仿宋" panose="02010609060101010101" pitchFamily="49" charset="-122"/>
                <a:cs typeface="Times New Roman" pitchFamily="18" charset="0"/>
              </a:rPr>
              <a:t>2</a:t>
            </a:r>
            <a:r>
              <a:rPr lang="zh-CN" altLang="en-US" dirty="0">
                <a:latin typeface="Times New Roman" pitchFamily="18" charset="0"/>
                <a:ea typeface="仿宋" panose="02010609060101010101" pitchFamily="49" charset="-122"/>
                <a:cs typeface="Times New Roman" pitchFamily="18" charset="0"/>
              </a:rPr>
              <a:t>）通过提供类似于科学家的可视化和数据分析工具；）</a:t>
            </a:r>
            <a:r>
              <a:rPr lang="en-US" dirty="0">
                <a:latin typeface="Times New Roman" pitchFamily="18" charset="0"/>
                <a:ea typeface="仿宋" panose="02010609060101010101" pitchFamily="49" charset="-122"/>
                <a:cs typeface="Times New Roman" pitchFamily="18" charset="0"/>
              </a:rPr>
              <a:t/>
            </a:r>
            <a:br>
              <a:rPr lang="en-US" dirty="0">
                <a:latin typeface="Times New Roman" pitchFamily="18" charset="0"/>
                <a:ea typeface="仿宋" panose="02010609060101010101" pitchFamily="49" charset="-122"/>
                <a:cs typeface="Times New Roman" pitchFamily="18" charset="0"/>
              </a:rPr>
            </a:br>
            <a:endParaRPr lang="zh-CN" altLang="en-US" dirty="0">
              <a:latin typeface="Times New Roman" pitchFamily="18" charset="0"/>
              <a:ea typeface="仿宋" panose="02010609060101010101" pitchFamily="49"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凸显">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凸显">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凸显">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1289</TotalTime>
  <Words>3456</Words>
  <Application>Microsoft Office PowerPoint</Application>
  <PresentationFormat>全屏显示(4:3)</PresentationFormat>
  <Paragraphs>172</Paragraphs>
  <Slides>36</Slides>
  <Notes>0</Notes>
  <HiddenSlides>0</HiddenSlides>
  <MMClips>0</MMClips>
  <ScaleCrop>false</ScaleCrop>
  <HeadingPairs>
    <vt:vector size="4" baseType="variant">
      <vt:variant>
        <vt:lpstr>主题</vt:lpstr>
      </vt:variant>
      <vt:variant>
        <vt:i4>1</vt:i4>
      </vt:variant>
      <vt:variant>
        <vt:lpstr>幻灯片标题</vt:lpstr>
      </vt:variant>
      <vt:variant>
        <vt:i4>36</vt:i4>
      </vt:variant>
    </vt:vector>
  </HeadingPairs>
  <TitlesOfParts>
    <vt:vector size="37" baseType="lpstr">
      <vt:lpstr>凸显</vt:lpstr>
      <vt:lpstr>  Chapter 14   Project-Based Learning  by Joseph S. Krajcik and Namsoo Shin   基于项目的学习  </vt:lpstr>
      <vt:lpstr>幻灯片 2</vt:lpstr>
      <vt:lpstr>一、研究基础</vt:lpstr>
      <vt:lpstr>一、研究基础</vt:lpstr>
      <vt:lpstr>一、研究基础</vt:lpstr>
      <vt:lpstr>一、研究基础</vt:lpstr>
      <vt:lpstr>一、研究基础</vt:lpstr>
      <vt:lpstr>一、研究基础</vt:lpstr>
      <vt:lpstr>一、研究基础</vt:lpstr>
      <vt:lpstr>一、研究基础</vt:lpstr>
      <vt:lpstr>二、基于项目的科学</vt:lpstr>
      <vt:lpstr>二、基于项目的科学</vt:lpstr>
      <vt:lpstr>二、基于项目的科学</vt:lpstr>
      <vt:lpstr>二、基于项目的科学</vt:lpstr>
      <vt:lpstr>二、基于项目的科学</vt:lpstr>
      <vt:lpstr>二、基于项目的科学</vt:lpstr>
      <vt:lpstr>二、基于项目的科学</vt:lpstr>
      <vt:lpstr>三、基于项目学习环境的特征</vt:lpstr>
      <vt:lpstr>三、基于项目学习环境的特征</vt:lpstr>
      <vt:lpstr>三、基于项目学习环境的特征</vt:lpstr>
      <vt:lpstr>三、基于项目学习环境的特征</vt:lpstr>
      <vt:lpstr>三、基于项目学习环境的特征</vt:lpstr>
      <vt:lpstr>三、基于项目学习环境的特征</vt:lpstr>
      <vt:lpstr>三、基于项目学习环境的特征</vt:lpstr>
      <vt:lpstr>三、基于项目学习环境的特征</vt:lpstr>
      <vt:lpstr>三、基于项目学习环境的特征</vt:lpstr>
      <vt:lpstr>三、基于项目学习环境的特征</vt:lpstr>
      <vt:lpstr>三、基于项目学习环境的特征</vt:lpstr>
      <vt:lpstr>三、基于项目学习环境的特征</vt:lpstr>
      <vt:lpstr>三、基于项目学习环境的特征</vt:lpstr>
      <vt:lpstr>三、基于项目学习环境的特征</vt:lpstr>
      <vt:lpstr>三、基于项目学习环境的特征</vt:lpstr>
      <vt:lpstr>三、基于项目学习环境的特征</vt:lpstr>
      <vt:lpstr>四、结论</vt:lpstr>
      <vt:lpstr>四、结论</vt:lpstr>
      <vt:lpstr>PBL的操作程序</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14 Project-Based Learning 基于项目的学习  </dc:title>
  <dc:creator>dell</dc:creator>
  <cp:lastModifiedBy>dell</cp:lastModifiedBy>
  <cp:revision>220</cp:revision>
  <dcterms:created xsi:type="dcterms:W3CDTF">2016-09-10T06:02:18Z</dcterms:created>
  <dcterms:modified xsi:type="dcterms:W3CDTF">2016-10-02T06:19:58Z</dcterms:modified>
</cp:coreProperties>
</file>